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81" r:id="rId5"/>
    <p:sldMasterId id="2147483693" r:id="rId6"/>
    <p:sldMasterId id="2147483705" r:id="rId7"/>
    <p:sldMasterId id="2147484252" r:id="rId8"/>
  </p:sldMasterIdLst>
  <p:notesMasterIdLst>
    <p:notesMasterId r:id="rId49"/>
  </p:notesMasterIdLst>
  <p:handoutMasterIdLst>
    <p:handoutMasterId r:id="rId50"/>
  </p:handoutMasterIdLst>
  <p:sldIdLst>
    <p:sldId id="499" r:id="rId9"/>
    <p:sldId id="502" r:id="rId10"/>
    <p:sldId id="412" r:id="rId11"/>
    <p:sldId id="413" r:id="rId12"/>
    <p:sldId id="416" r:id="rId13"/>
    <p:sldId id="417" r:id="rId14"/>
    <p:sldId id="418" r:id="rId15"/>
    <p:sldId id="419" r:id="rId16"/>
    <p:sldId id="420" r:id="rId17"/>
    <p:sldId id="421" r:id="rId18"/>
    <p:sldId id="422" r:id="rId19"/>
    <p:sldId id="475" r:id="rId20"/>
    <p:sldId id="414" r:id="rId21"/>
    <p:sldId id="415" r:id="rId22"/>
    <p:sldId id="425" r:id="rId23"/>
    <p:sldId id="429" r:id="rId24"/>
    <p:sldId id="428" r:id="rId25"/>
    <p:sldId id="423" r:id="rId26"/>
    <p:sldId id="513" r:id="rId27"/>
    <p:sldId id="430" r:id="rId28"/>
    <p:sldId id="431" r:id="rId29"/>
    <p:sldId id="432" r:id="rId30"/>
    <p:sldId id="433" r:id="rId31"/>
    <p:sldId id="434" r:id="rId32"/>
    <p:sldId id="474" r:id="rId33"/>
    <p:sldId id="435" r:id="rId34"/>
    <p:sldId id="436" r:id="rId35"/>
    <p:sldId id="437" r:id="rId36"/>
    <p:sldId id="438" r:id="rId37"/>
    <p:sldId id="439" r:id="rId38"/>
    <p:sldId id="514" r:id="rId39"/>
    <p:sldId id="515" r:id="rId40"/>
    <p:sldId id="512" r:id="rId41"/>
    <p:sldId id="440" r:id="rId42"/>
    <p:sldId id="482" r:id="rId43"/>
    <p:sldId id="484" r:id="rId44"/>
    <p:sldId id="516" r:id="rId45"/>
    <p:sldId id="517" r:id="rId46"/>
    <p:sldId id="483" r:id="rId47"/>
    <p:sldId id="48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3" autoAdjust="0"/>
  </p:normalViewPr>
  <p:slideViewPr>
    <p:cSldViewPr>
      <p:cViewPr varScale="1">
        <p:scale>
          <a:sx n="69" d="100"/>
          <a:sy n="69"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pitchFamily="34" charset="0"/>
                <a:cs typeface="Arial" pitchFamily="34" charset="0"/>
              </a:defRPr>
            </a:lvl1pPr>
          </a:lstStyle>
          <a:p>
            <a:pPr>
              <a:defRPr/>
            </a:pPr>
            <a:r>
              <a:rPr lang="en-GB"/>
              <a:t>Uncontrolled copy not subject to amendment</a:t>
            </a:r>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D63E6059-AFA4-462A-B029-F96049E3AF91}" type="datetimeFigureOut">
              <a:rPr lang="en-US"/>
              <a:pPr>
                <a:defRPr/>
              </a:pPr>
              <a:t>10/30/2012</a:t>
            </a:fld>
            <a:endParaRPr lang="en-GB" dirty="0"/>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pitchFamily="34" charset="0"/>
                <a:cs typeface="Arial" pitchFamily="34" charset="0"/>
              </a:defRPr>
            </a:lvl1pPr>
          </a:lstStyle>
          <a:p>
            <a:pPr>
              <a:defRPr/>
            </a:pPr>
            <a:r>
              <a:rPr lang="en-GB"/>
              <a:t>Revision 1.00</a:t>
            </a:r>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578D695-C1EB-4AE2-A042-B70955FD05AD}"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pitchFamily="34" charset="0"/>
                <a:cs typeface="Arial" pitchFamily="34" charset="0"/>
              </a:defRPr>
            </a:lvl1pPr>
          </a:lstStyle>
          <a:p>
            <a:pPr>
              <a:defRPr/>
            </a:pPr>
            <a:r>
              <a:rPr lang="en-GB"/>
              <a:t>Uncontrolled copy not subject to amendment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0B2937-6482-467D-9F5D-969230E89EB9}" type="datetimeFigureOut">
              <a:rPr lang="en-US"/>
              <a:pPr>
                <a:defRPr/>
              </a:pPr>
              <a:t>10/30/2012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pitchFamily="34" charset="0"/>
                <a:cs typeface="Arial" pitchFamily="34" charset="0"/>
              </a:defRPr>
            </a:lvl1pPr>
          </a:lstStyle>
          <a:p>
            <a:pPr>
              <a:defRPr/>
            </a:pPr>
            <a:r>
              <a:rPr lang="en-GB"/>
              <a:t>Revision 1.00</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729BAA-514D-4942-8B51-29A4593387E5}" type="slidenum">
              <a:rPr lang="en-GB"/>
              <a:pPr>
                <a:defRPr/>
              </a:pPr>
              <a:t>‹#›</a:t>
            </a:fld>
            <a:endParaRPr lang="en-GB"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b="0">
                <a:effectLst>
                  <a:outerShdw blurRad="38100" dist="38100" dir="2700000" algn="tl">
                    <a:srgbClr val="000000">
                      <a:alpha val="43137"/>
                    </a:srgbClr>
                  </a:outerShdw>
                </a:effectLst>
              </a:defRPr>
            </a:lvl1pPr>
            <a:lvl2pPr>
              <a:defRPr b="0">
                <a:effectLst>
                  <a:outerShdw blurRad="38100" dist="38100" dir="2700000" algn="tl">
                    <a:srgbClr val="000000">
                      <a:alpha val="43137"/>
                    </a:srgbClr>
                  </a:outerShdw>
                </a:effectLst>
              </a:defRPr>
            </a:lvl2pPr>
            <a:lvl3pPr>
              <a:defRPr b="0">
                <a:effectLst>
                  <a:outerShdw blurRad="38100" dist="38100" dir="2700000" algn="tl">
                    <a:srgbClr val="000000">
                      <a:alpha val="43137"/>
                    </a:srgbClr>
                  </a:outerShdw>
                </a:effectLst>
              </a:defRPr>
            </a:lvl3pPr>
            <a:lvl4pPr>
              <a:defRPr b="0">
                <a:effectLst>
                  <a:outerShdw blurRad="38100" dist="38100" dir="2700000" algn="tl">
                    <a:srgbClr val="000000">
                      <a:alpha val="43137"/>
                    </a:srgbClr>
                  </a:outerShdw>
                </a:effectLst>
              </a:defRPr>
            </a:lvl4pPr>
            <a:lvl5pPr>
              <a:defRPr b="0">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963"/>
            <a:ext cx="2057400" cy="6045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19800"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dirty="0" smtClean="0"/>
              <a:t>Click icon to add clip art</a:t>
            </a:r>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61938"/>
            <a:ext cx="7165975" cy="9001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92100" y="1714500"/>
            <a:ext cx="36623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106863" y="1714500"/>
            <a:ext cx="3663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702945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9FED648C-0DBF-4509-AE71-4933CE395DAF}" type="datetimeFigureOut">
              <a:rPr lang="en-GB"/>
              <a:pPr>
                <a:defRPr/>
              </a:pPr>
              <a:t>30/10/2012</a:t>
            </a:fld>
            <a:endParaRPr lang="en-GB" dirty="0"/>
          </a:p>
        </p:txBody>
      </p:sp>
      <p:sp>
        <p:nvSpPr>
          <p:cNvPr id="6" name="Footer Placeholder 5"/>
          <p:cNvSpPr>
            <a:spLocks noGrp="1"/>
          </p:cNvSpPr>
          <p:nvPr>
            <p:ph type="ftr" sz="quarter" idx="11"/>
          </p:nvPr>
        </p:nvSpPr>
        <p:spPr>
          <a:xfrm>
            <a:off x="3124200" y="7029450"/>
            <a:ext cx="2895600"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a:xfrm>
            <a:off x="6553200" y="7029450"/>
            <a:ext cx="2133600" cy="476250"/>
          </a:xfrm>
          <a:prstGeom prst="rect">
            <a:avLst/>
          </a:prstGeom>
        </p:spPr>
        <p:txBody>
          <a:bodyPr/>
          <a:lstStyle>
            <a:lvl1pPr fontAlgn="auto">
              <a:spcBef>
                <a:spcPts val="0"/>
              </a:spcBef>
              <a:spcAft>
                <a:spcPts val="0"/>
              </a:spcAft>
              <a:defRPr>
                <a:latin typeface="+mn-lt"/>
                <a:cs typeface="+mn-cs"/>
              </a:defRPr>
            </a:lvl1pPr>
          </a:lstStyle>
          <a:p>
            <a:pPr>
              <a:defRPr/>
            </a:pPr>
            <a:fld id="{094C16AB-899D-4174-A8EA-6AAA6F37A853}" type="slidenum">
              <a:rPr lang="en-GB"/>
              <a:pPr>
                <a:defRPr/>
              </a:pPr>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92100" y="261938"/>
            <a:ext cx="7165975" cy="900112"/>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292100" y="1714500"/>
            <a:ext cx="7478713" cy="4525963"/>
          </a:xfrm>
        </p:spPr>
        <p:txBody>
          <a:bodyPr/>
          <a:lstStyle/>
          <a:p>
            <a:pPr lvl="0"/>
            <a:endParaRPr lang="en-GB" noProof="0" dirty="0"/>
          </a:p>
        </p:txBody>
      </p:sp>
      <p:sp>
        <p:nvSpPr>
          <p:cNvPr id="4" name="Date Placeholder 3"/>
          <p:cNvSpPr>
            <a:spLocks noGrp="1"/>
          </p:cNvSpPr>
          <p:nvPr>
            <p:ph type="dt" sz="half" idx="10"/>
          </p:nvPr>
        </p:nvSpPr>
        <p:spPr>
          <a:xfrm>
            <a:off x="457200" y="702945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F770685D-5241-4FEF-B572-874E95EB59E6}" type="datetimeFigureOut">
              <a:rPr lang="en-GB"/>
              <a:pPr>
                <a:defRPr/>
              </a:pPr>
              <a:t>30/10/2012</a:t>
            </a:fld>
            <a:endParaRPr lang="en-GB" dirty="0"/>
          </a:p>
        </p:txBody>
      </p:sp>
      <p:sp>
        <p:nvSpPr>
          <p:cNvPr id="5" name="Footer Placeholder 4"/>
          <p:cNvSpPr>
            <a:spLocks noGrp="1"/>
          </p:cNvSpPr>
          <p:nvPr>
            <p:ph type="ftr" sz="quarter" idx="11"/>
          </p:nvPr>
        </p:nvSpPr>
        <p:spPr>
          <a:xfrm>
            <a:off x="3124200" y="7029450"/>
            <a:ext cx="2895600"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a:xfrm>
            <a:off x="6553200" y="7029450"/>
            <a:ext cx="2133600" cy="476250"/>
          </a:xfrm>
          <a:prstGeom prst="rect">
            <a:avLst/>
          </a:prstGeom>
        </p:spPr>
        <p:txBody>
          <a:bodyPr/>
          <a:lstStyle>
            <a:lvl1pPr fontAlgn="auto">
              <a:spcBef>
                <a:spcPts val="0"/>
              </a:spcBef>
              <a:spcAft>
                <a:spcPts val="0"/>
              </a:spcAft>
              <a:defRPr>
                <a:latin typeface="+mn-lt"/>
                <a:cs typeface="+mn-cs"/>
              </a:defRPr>
            </a:lvl1pPr>
          </a:lstStyle>
          <a:p>
            <a:pPr>
              <a:defRPr/>
            </a:pPr>
            <a:fld id="{337446A1-3BF6-4781-BA4B-C893E4639EAF}" type="slidenum">
              <a:rPr lang="en-GB"/>
              <a:pPr>
                <a:defRPr/>
              </a:pPr>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61938"/>
            <a:ext cx="7165975" cy="9001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92100" y="1714500"/>
            <a:ext cx="7478713" cy="4525963"/>
          </a:xfrm>
        </p:spPr>
        <p:txBody>
          <a:bodyPr/>
          <a:lstStyle/>
          <a:p>
            <a:pPr lvl="0"/>
            <a:endParaRPr lang="en-GB" noProof="0" dirty="0"/>
          </a:p>
        </p:txBody>
      </p:sp>
      <p:sp>
        <p:nvSpPr>
          <p:cNvPr id="4" name="Date Placeholder 3"/>
          <p:cNvSpPr>
            <a:spLocks noGrp="1"/>
          </p:cNvSpPr>
          <p:nvPr>
            <p:ph type="dt" sz="half" idx="10"/>
          </p:nvPr>
        </p:nvSpPr>
        <p:spPr>
          <a:xfrm>
            <a:off x="457200" y="702945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4D11FA87-0065-425D-96DC-3285E01264CB}" type="datetimeFigureOut">
              <a:rPr lang="en-GB"/>
              <a:pPr>
                <a:defRPr/>
              </a:pPr>
              <a:t>30/10/2012</a:t>
            </a:fld>
            <a:endParaRPr lang="en-GB" dirty="0"/>
          </a:p>
        </p:txBody>
      </p:sp>
      <p:sp>
        <p:nvSpPr>
          <p:cNvPr id="5" name="Footer Placeholder 4"/>
          <p:cNvSpPr>
            <a:spLocks noGrp="1"/>
          </p:cNvSpPr>
          <p:nvPr>
            <p:ph type="ftr" sz="quarter" idx="11"/>
          </p:nvPr>
        </p:nvSpPr>
        <p:spPr>
          <a:xfrm>
            <a:off x="3124200" y="7029450"/>
            <a:ext cx="2895600"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a:xfrm>
            <a:off x="6553200" y="7029450"/>
            <a:ext cx="2133600" cy="476250"/>
          </a:xfrm>
          <a:prstGeom prst="rect">
            <a:avLst/>
          </a:prstGeom>
        </p:spPr>
        <p:txBody>
          <a:bodyPr/>
          <a:lstStyle>
            <a:lvl1pPr fontAlgn="auto">
              <a:spcBef>
                <a:spcPts val="0"/>
              </a:spcBef>
              <a:spcAft>
                <a:spcPts val="0"/>
              </a:spcAft>
              <a:defRPr>
                <a:latin typeface="+mn-lt"/>
                <a:cs typeface="+mn-cs"/>
              </a:defRPr>
            </a:lvl1pPr>
          </a:lstStyle>
          <a:p>
            <a:pPr>
              <a:defRPr/>
            </a:pPr>
            <a:fld id="{FE1EB1F1-F4C1-4960-928E-F6C2C843FB06}" type="slidenum">
              <a:rPr lang="en-GB"/>
              <a:pPr>
                <a:defRPr/>
              </a:pPr>
              <a:t>‹#›</a:t>
            </a:fld>
            <a:endParaRPr lang="en-GB"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EE9A725-7654-4577-9F60-4856AA457E38}"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60F226-EF48-4732-8538-1B81FC080917}"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92CE1FB-B7C1-4CAE-AB5E-AF9B2F58BB95}"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620500-B26A-45B0-A432-699E0B6DB69E}"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63BF614-9127-4321-AE1F-12CA83C6758D}"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F285C6-6E55-418C-A527-2E1299DCC560}"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1AC5E1F-85B9-452F-ADD5-E07C3EF1ADD7}" type="datetimeFigureOut">
              <a:rPr lang="en-GB"/>
              <a:pPr>
                <a:defRPr/>
              </a:pPr>
              <a:t>30/10/2012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DAE60E4-FABD-4C85-BF62-F69996E51050}"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1D9C7F1-C09F-4CAE-B4C6-7DFE661376C2}" type="datetimeFigureOut">
              <a:rPr lang="en-GB"/>
              <a:pPr>
                <a:defRPr/>
              </a:pPr>
              <a:t>30/10/2012</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9663CF5-CFD7-4E59-A4A2-0D6B9B7AC34A}"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1D38D18-D940-4D10-BD7D-A0BD0947BC2C}" type="datetimeFigureOut">
              <a:rPr lang="en-GB"/>
              <a:pPr>
                <a:defRPr/>
              </a:pPr>
              <a:t>30/10/2012</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FB7A934-6D58-4B4E-A673-7E7F8A3E135D}"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EFCA01E-33F3-4393-B4AF-3CC4A44ABFF1}" type="datetimeFigureOut">
              <a:rPr lang="en-GB"/>
              <a:pPr>
                <a:defRPr/>
              </a:pPr>
              <a:t>30/10/2012</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2254AD1-14F7-495C-9EC7-30C3C3BE6E37}"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E7F715-343A-4CF5-BB70-459353084B61}" type="datetimeFigureOut">
              <a:rPr lang="en-GB"/>
              <a:pPr>
                <a:defRPr/>
              </a:pPr>
              <a:t>30/10/2012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87C70A-19CB-40C4-935B-BF30594B122B}"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B330C0E-0BBA-4CF7-90EA-F609E48CE045}" type="datetimeFigureOut">
              <a:rPr lang="en-GB"/>
              <a:pPr>
                <a:defRPr/>
              </a:pPr>
              <a:t>30/10/2012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041B30-2F70-463A-A75B-A8CC8AB757DB}"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81B288A-1D05-47EA-A3E3-5B664E9A3ACF}"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4A5376-D6B8-4061-B5E1-5D25F40A81CC}"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DB5D01F-5A3E-4B79-A059-F8E16B0723E8}"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4A1CF5-DBCC-4EEF-B87C-4EE4EDCB95C7}"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897652B-9D2C-448B-955B-941684006DBA}"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4DA5633-8518-49D9-8181-F6BEF5F88E3E}"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8411DE2-C2DF-4E9B-83BD-32C63970439C}"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42F47E-1355-4F3B-9BE1-44C2D9984FA3}"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2EBA29E-E31C-4143-A9F8-636013AE80F5}"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B5266D-3A26-4421-BDAC-D58CF2EAD1E8}"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4D0C825-1264-4E47-BD03-BB45B46FB540}" type="datetimeFigureOut">
              <a:rPr lang="en-GB"/>
              <a:pPr>
                <a:defRPr/>
              </a:pPr>
              <a:t>30/10/2012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BB4BEB-EF4B-4D08-9783-C3F560C9E1AC}"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1FE76E4-3ECD-4DB8-8020-776A0E25A9A6}" type="datetimeFigureOut">
              <a:rPr lang="en-GB"/>
              <a:pPr>
                <a:defRPr/>
              </a:pPr>
              <a:t>30/10/2012</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1A703D9-76CF-4F26-81BF-1B34571F7A50}"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43C5C8-AA81-4F02-8EC4-0F38601D38B6}" type="datetimeFigureOut">
              <a:rPr lang="en-GB"/>
              <a:pPr>
                <a:defRPr/>
              </a:pPr>
              <a:t>30/10/2012</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AAB4267-76EE-4A54-9DF2-AC42FB853214}"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C564C5-8E96-4B1C-99CC-85764BD975EF}" type="datetimeFigureOut">
              <a:rPr lang="en-GB"/>
              <a:pPr>
                <a:defRPr/>
              </a:pPr>
              <a:t>30/10/2012</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E565590-455D-40E3-A651-FB9FDA9F0308}"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10BC05-F6FF-41D9-957E-1868129736B2}" type="datetimeFigureOut">
              <a:rPr lang="en-GB"/>
              <a:pPr>
                <a:defRPr/>
              </a:pPr>
              <a:t>30/10/2012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95F3E-71BF-4A39-9D62-86789E04EC88}"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8A73E-F3AF-4C63-A7D7-E37123F11931}" type="datetimeFigureOut">
              <a:rPr lang="en-GB"/>
              <a:pPr>
                <a:defRPr/>
              </a:pPr>
              <a:t>30/10/2012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9B4EF18-4F3B-468F-8DFE-F33155765950}"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0351F77-75E1-4D40-AEEE-B019AD3815A5}"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8147DE-D21F-495E-8F91-D158D4DEC8B2}"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60350"/>
            <a:ext cx="2074863" cy="5894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0"/>
            <a:ext cx="6075362" cy="589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5CB424E-8C66-426E-9AC4-EC80C6286B8C}" type="datetimeFigureOut">
              <a:rPr lang="en-GB"/>
              <a:pPr>
                <a:defRPr/>
              </a:pPr>
              <a:t>30/10/2012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409954-1914-4626-A112-3A6A205DC3D5}"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963"/>
            <a:ext cx="2057400" cy="6045200"/>
          </a:xfrm>
        </p:spPr>
        <p:txBody>
          <a:bodyPr vert="eaVert"/>
          <a:lstStyle>
            <a:lvl1pPr>
              <a:defRPr>
                <a:solidFill>
                  <a:schemeClr val="tx1"/>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19800" cy="6045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0963"/>
            <a:ext cx="2058988"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2932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dirty="0" smtClean="0"/>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E0D92333-15A5-4D9F-954E-3E288C5E165C}"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0CDB62-94C2-4C39-A1E3-73D399C3557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7.w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Text – Arial Bold 36 Pt</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Text – Arial Bold 28 Pt</a:t>
            </a:r>
          </a:p>
          <a:p>
            <a:pPr lvl="1"/>
            <a:r>
              <a:rPr lang="en-GB" smtClean="0"/>
              <a:t>Text – Arial Bold 24 Pt</a:t>
            </a:r>
          </a:p>
          <a:p>
            <a:pPr lvl="2"/>
            <a:r>
              <a:rPr lang="en-GB" smtClean="0"/>
              <a:t>Text – Airal Bold 20 Pt</a:t>
            </a:r>
          </a:p>
          <a:p>
            <a:pPr lvl="2"/>
            <a:endParaRPr lang="en-GB" smtClean="0"/>
          </a:p>
          <a:p>
            <a:pPr lvl="1"/>
            <a:endParaRPr lang="en-GB" smtClean="0"/>
          </a:p>
          <a:p>
            <a:pPr lvl="0"/>
            <a:endParaRPr lang="en-GB" smtClean="0"/>
          </a:p>
        </p:txBody>
      </p:sp>
      <p:pic>
        <p:nvPicPr>
          <p:cNvPr id="2052" name="Picture 7" descr="RAF Logo - White"/>
          <p:cNvPicPr>
            <a:picLocks noChangeAspect="1" noChangeArrowheads="1"/>
          </p:cNvPicPr>
          <p:nvPr/>
        </p:nvPicPr>
        <p:blipFill>
          <a:blip r:embed="rId17" cstate="print"/>
          <a:srcRect/>
          <a:stretch>
            <a:fillRect/>
          </a:stretch>
        </p:blipFill>
        <p:spPr bwMode="auto">
          <a:xfrm>
            <a:off x="358775" y="5886450"/>
            <a:ext cx="1441450" cy="649288"/>
          </a:xfrm>
          <a:prstGeom prst="rect">
            <a:avLst/>
          </a:prstGeom>
          <a:noFill/>
          <a:ln w="9525">
            <a:noFill/>
            <a:miter lim="800000"/>
            <a:headEnd/>
            <a:tailEnd/>
          </a:ln>
        </p:spPr>
      </p:pic>
      <p:pic>
        <p:nvPicPr>
          <p:cNvPr id="2053" name="Picture 5" descr="new_01_600x200_trans.png"/>
          <p:cNvPicPr>
            <a:picLocks noChangeAspect="1"/>
          </p:cNvPicPr>
          <p:nvPr/>
        </p:nvPicPr>
        <p:blipFill>
          <a:blip r:embed="rId18" cstate="print"/>
          <a:srcRect/>
          <a:stretch>
            <a:fillRect/>
          </a:stretch>
        </p:blipFill>
        <p:spPr bwMode="auto">
          <a:xfrm>
            <a:off x="7548563" y="0"/>
            <a:ext cx="1595437" cy="531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37" r:id="rId1"/>
    <p:sldLayoutId id="2147486438" r:id="rId2"/>
    <p:sldLayoutId id="2147486439" r:id="rId3"/>
    <p:sldLayoutId id="2147486440" r:id="rId4"/>
    <p:sldLayoutId id="2147486441" r:id="rId5"/>
    <p:sldLayoutId id="2147486442" r:id="rId6"/>
    <p:sldLayoutId id="2147486443" r:id="rId7"/>
    <p:sldLayoutId id="2147486444" r:id="rId8"/>
    <p:sldLayoutId id="2147486445" r:id="rId9"/>
    <p:sldLayoutId id="2147486446" r:id="rId10"/>
    <p:sldLayoutId id="2147486447" r:id="rId11"/>
    <p:sldLayoutId id="2147486448" r:id="rId12"/>
    <p:sldLayoutId id="2147486493" r:id="rId13"/>
    <p:sldLayoutId id="2147486494" r:id="rId14"/>
    <p:sldLayoutId id="2147486495" r:id="rId15"/>
  </p:sldLayoutIdLst>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rgbClr val="FF0000"/>
        </a:buClr>
        <a:buChar char="•"/>
        <a:defRPr sz="28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Char char="•"/>
        <a:defRPr sz="2400">
          <a:solidFill>
            <a:srgbClr val="FFFF00"/>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75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Arial" pitchFamily="34" charset="0"/>
              </a:defRPr>
            </a:lvl1pPr>
          </a:lstStyle>
          <a:p>
            <a:pPr>
              <a:defRPr/>
            </a:pPr>
            <a:fld id="{E46BA7FD-2EAE-461B-B826-BD34BA3DAE21}" type="datetimeFigureOut">
              <a:rPr lang="en-GB"/>
              <a:pPr>
                <a:defRPr/>
              </a:pPr>
              <a:t>30/10/2012</a:t>
            </a:fld>
            <a:endParaRPr lang="en-GB" dirty="0"/>
          </a:p>
        </p:txBody>
      </p:sp>
      <p:sp>
        <p:nvSpPr>
          <p:cNvPr id="675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Times New Roman" pitchFamily="18" charset="0"/>
                <a:cs typeface="Arial" pitchFamily="34"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Times New Roman" pitchFamily="18" charset="0"/>
                <a:cs typeface="+mn-cs"/>
              </a:defRPr>
            </a:lvl1pPr>
          </a:lstStyle>
          <a:p>
            <a:pPr>
              <a:defRPr/>
            </a:pPr>
            <a:fld id="{257C96AC-2643-4FE4-A4B5-76CC31E0CB06}" type="slidenum">
              <a:rPr lang="en-GB"/>
              <a:pPr>
                <a:defRPr/>
              </a:pPr>
              <a:t>‹#›</a:t>
            </a:fld>
            <a:endParaRPr lang="en-GB" dirty="0"/>
          </a:p>
        </p:txBody>
      </p:sp>
      <p:pic>
        <p:nvPicPr>
          <p:cNvPr id="3079" name="Picture 7" descr="RAF_logo_large_rev"/>
          <p:cNvPicPr>
            <a:picLocks noChangeAspect="1" noChangeArrowheads="1"/>
          </p:cNvPicPr>
          <p:nvPr/>
        </p:nvPicPr>
        <p:blipFill>
          <a:blip r:embed="rId13" cstate="print"/>
          <a:srcRect/>
          <a:stretch>
            <a:fillRect/>
          </a:stretch>
        </p:blipFill>
        <p:spPr bwMode="auto">
          <a:xfrm>
            <a:off x="395288" y="5854700"/>
            <a:ext cx="1655762"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52" r:id="rId4"/>
    <p:sldLayoutId id="2147486453" r:id="rId5"/>
    <p:sldLayoutId id="2147486454" r:id="rId6"/>
    <p:sldLayoutId id="2147486455" r:id="rId7"/>
    <p:sldLayoutId id="2147486456" r:id="rId8"/>
    <p:sldLayoutId id="2147486457" r:id="rId9"/>
    <p:sldLayoutId id="2147486458" r:id="rId10"/>
    <p:sldLayoutId id="21474864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260350"/>
            <a:ext cx="7570787" cy="1157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fld id="{4F122B66-9A38-49B3-8B30-2115E2F157AE}" type="datetimeFigureOut">
              <a:rPr lang="en-GB"/>
              <a:pPr>
                <a:defRPr/>
              </a:pPr>
              <a:t>30/10/2012</a:t>
            </a:fld>
            <a:endParaRPr lang="en-GB"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pitchFamily="34" charset="0"/>
                <a:cs typeface="Arial" pitchFamily="34" charset="0"/>
              </a:defRPr>
            </a:lvl1pPr>
          </a:lstStyle>
          <a:p>
            <a:pPr>
              <a:defRPr/>
            </a:pPr>
            <a:endParaRPr lang="en-GB"/>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25E217E0-BDD4-4BBB-84B0-4D1FBD18527E}" type="slidenum">
              <a:rPr lang="en-US"/>
              <a:pPr>
                <a:defRPr/>
              </a:pPr>
              <a:t>‹#›</a:t>
            </a:fld>
            <a:endParaRPr lang="en-US" dirty="0"/>
          </a:p>
        </p:txBody>
      </p:sp>
      <p:pic>
        <p:nvPicPr>
          <p:cNvPr id="4103" name="Picture 7" descr="TDS"/>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915275" y="0"/>
            <a:ext cx="1265238" cy="1330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60" r:id="rId1"/>
    <p:sldLayoutId id="2147486461" r:id="rId2"/>
    <p:sldLayoutId id="2147486462" r:id="rId3"/>
    <p:sldLayoutId id="2147486463" r:id="rId4"/>
    <p:sldLayoutId id="2147486464" r:id="rId5"/>
    <p:sldLayoutId id="2147486465" r:id="rId6"/>
    <p:sldLayoutId id="2147486466" r:id="rId7"/>
    <p:sldLayoutId id="2147486467" r:id="rId8"/>
    <p:sldLayoutId id="2147486468" r:id="rId9"/>
    <p:sldLayoutId id="2147486469" r:id="rId10"/>
    <p:sldLayoutId id="214748647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Univers 55 / Arial</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 – Univers 55 / Arial</a:t>
            </a:r>
          </a:p>
          <a:p>
            <a:pPr lvl="0"/>
            <a:endParaRPr lang="en-GB" smtClean="0"/>
          </a:p>
        </p:txBody>
      </p:sp>
      <p:sp>
        <p:nvSpPr>
          <p:cNvPr id="50381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pitchFamily="34" charset="0"/>
                <a:cs typeface="Arial" pitchFamily="34" charset="0"/>
              </a:defRPr>
            </a:lvl1pPr>
          </a:lstStyle>
          <a:p>
            <a:pPr>
              <a:defRPr/>
            </a:pPr>
            <a:endParaRPr lang="en-GB"/>
          </a:p>
        </p:txBody>
      </p:sp>
      <p:pic>
        <p:nvPicPr>
          <p:cNvPr id="5125" name="Picture 5" descr="RAF Logo - White"/>
          <p:cNvPicPr>
            <a:picLocks noChangeAspect="1" noChangeArrowheads="1"/>
          </p:cNvPicPr>
          <p:nvPr/>
        </p:nvPicPr>
        <p:blipFill>
          <a:blip r:embed="rId13" cstate="print"/>
          <a:srcRect/>
          <a:stretch>
            <a:fillRect/>
          </a:stretch>
        </p:blipFill>
        <p:spPr bwMode="auto">
          <a:xfrm>
            <a:off x="358775" y="5886450"/>
            <a:ext cx="1441450" cy="649288"/>
          </a:xfrm>
          <a:prstGeom prst="rect">
            <a:avLst/>
          </a:prstGeom>
          <a:noFill/>
          <a:ln w="9525">
            <a:noFill/>
            <a:miter lim="800000"/>
            <a:headEnd/>
            <a:tailEnd/>
          </a:ln>
        </p:spPr>
      </p:pic>
      <p:pic>
        <p:nvPicPr>
          <p:cNvPr id="5126" name="Picture 6" descr="tds_logo_100x132_clear"/>
          <p:cNvPicPr>
            <a:picLocks noChangeAspect="1" noChangeArrowheads="1"/>
          </p:cNvPicPr>
          <p:nvPr/>
        </p:nvPicPr>
        <p:blipFill>
          <a:blip r:embed="rId14" cstate="print"/>
          <a:srcRect/>
          <a:stretch>
            <a:fillRect/>
          </a:stretch>
        </p:blipFill>
        <p:spPr bwMode="auto">
          <a:xfrm>
            <a:off x="8161338" y="5738813"/>
            <a:ext cx="704850"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71" r:id="rId1"/>
    <p:sldLayoutId id="2147486472" r:id="rId2"/>
    <p:sldLayoutId id="2147486473" r:id="rId3"/>
    <p:sldLayoutId id="2147486474" r:id="rId4"/>
    <p:sldLayoutId id="2147486475" r:id="rId5"/>
    <p:sldLayoutId id="2147486476" r:id="rId6"/>
    <p:sldLayoutId id="2147486477" r:id="rId7"/>
    <p:sldLayoutId id="2147486478" r:id="rId8"/>
    <p:sldLayoutId id="2147486479" r:id="rId9"/>
    <p:sldLayoutId id="2147486480" r:id="rId10"/>
    <p:sldLayoutId id="2147486481"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Univers 55" pitchFamily="34" charset="0"/>
          <a:cs typeface="Arial" charset="0"/>
        </a:defRPr>
      </a:lvl2pPr>
      <a:lvl3pPr algn="ctr" rtl="0" eaLnBrk="0" fontAlgn="base" hangingPunct="0">
        <a:spcBef>
          <a:spcPct val="0"/>
        </a:spcBef>
        <a:spcAft>
          <a:spcPct val="0"/>
        </a:spcAft>
        <a:defRPr sz="3200">
          <a:solidFill>
            <a:schemeClr val="tx1"/>
          </a:solidFill>
          <a:latin typeface="Univers 55" pitchFamily="34" charset="0"/>
          <a:cs typeface="Arial" charset="0"/>
        </a:defRPr>
      </a:lvl3pPr>
      <a:lvl4pPr algn="ctr" rtl="0" eaLnBrk="0" fontAlgn="base" hangingPunct="0">
        <a:spcBef>
          <a:spcPct val="0"/>
        </a:spcBef>
        <a:spcAft>
          <a:spcPct val="0"/>
        </a:spcAft>
        <a:defRPr sz="3200">
          <a:solidFill>
            <a:schemeClr val="tx1"/>
          </a:solidFill>
          <a:latin typeface="Univers 55" pitchFamily="34" charset="0"/>
          <a:cs typeface="Arial" charset="0"/>
        </a:defRPr>
      </a:lvl4pPr>
      <a:lvl5pPr algn="ctr" rtl="0" eaLnBrk="0" fontAlgn="base" hangingPunct="0">
        <a:spcBef>
          <a:spcPct val="0"/>
        </a:spcBef>
        <a:spcAft>
          <a:spcPct val="0"/>
        </a:spcAft>
        <a:defRPr sz="3200">
          <a:solidFill>
            <a:schemeClr val="tx1"/>
          </a:solidFill>
          <a:latin typeface="Univers 55" pitchFamily="34" charset="0"/>
          <a:cs typeface="Arial" charset="0"/>
        </a:defRPr>
      </a:lvl5pPr>
      <a:lvl6pPr marL="457200" algn="ctr" rtl="0" eaLnBrk="1" fontAlgn="base" hangingPunct="1">
        <a:spcBef>
          <a:spcPct val="0"/>
        </a:spcBef>
        <a:spcAft>
          <a:spcPct val="0"/>
        </a:spcAft>
        <a:defRPr sz="3200">
          <a:solidFill>
            <a:schemeClr val="tx1"/>
          </a:solidFill>
          <a:latin typeface="Univers 55" pitchFamily="34" charset="0"/>
          <a:cs typeface="Arial" charset="0"/>
        </a:defRPr>
      </a:lvl6pPr>
      <a:lvl7pPr marL="914400" algn="ctr" rtl="0" eaLnBrk="1" fontAlgn="base" hangingPunct="1">
        <a:spcBef>
          <a:spcPct val="0"/>
        </a:spcBef>
        <a:spcAft>
          <a:spcPct val="0"/>
        </a:spcAft>
        <a:defRPr sz="3200">
          <a:solidFill>
            <a:schemeClr val="tx1"/>
          </a:solidFill>
          <a:latin typeface="Univers 55" pitchFamily="34" charset="0"/>
          <a:cs typeface="Arial" charset="0"/>
        </a:defRPr>
      </a:lvl7pPr>
      <a:lvl8pPr marL="1371600" algn="ctr" rtl="0" eaLnBrk="1" fontAlgn="base" hangingPunct="1">
        <a:spcBef>
          <a:spcPct val="0"/>
        </a:spcBef>
        <a:spcAft>
          <a:spcPct val="0"/>
        </a:spcAft>
        <a:defRPr sz="3200">
          <a:solidFill>
            <a:schemeClr val="tx1"/>
          </a:solidFill>
          <a:latin typeface="Univers 55" pitchFamily="34" charset="0"/>
          <a:cs typeface="Arial" charset="0"/>
        </a:defRPr>
      </a:lvl8pPr>
      <a:lvl9pPr marL="1828800" algn="ctr" rtl="0" eaLnBrk="1" fontAlgn="base" hangingPunct="1">
        <a:spcBef>
          <a:spcPct val="0"/>
        </a:spcBef>
        <a:spcAft>
          <a:spcPct val="0"/>
        </a:spcAft>
        <a:defRPr sz="3200">
          <a:solidFill>
            <a:schemeClr val="tx1"/>
          </a:solidFill>
          <a:latin typeface="Univers 55"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Univers 55 / Arial</a:t>
            </a:r>
          </a:p>
        </p:txBody>
      </p:sp>
      <p:sp>
        <p:nvSpPr>
          <p:cNvPr id="6147" name="Rectangle 3"/>
          <p:cNvSpPr>
            <a:spLocks noGrp="1" noChangeArrowheads="1"/>
          </p:cNvSpPr>
          <p:nvPr>
            <p:ph type="body" idx="1"/>
          </p:nvPr>
        </p:nvSpPr>
        <p:spPr bwMode="auto">
          <a:xfrm>
            <a:off x="468313" y="15922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 – Univers 55 / Arial</a:t>
            </a:r>
          </a:p>
          <a:p>
            <a:pPr lvl="1"/>
            <a:r>
              <a:rPr lang="en-GB" smtClean="0"/>
              <a:t>  </a:t>
            </a:r>
          </a:p>
          <a:p>
            <a:pPr lvl="0"/>
            <a:endParaRPr lang="en-GB" smtClean="0"/>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pitchFamily="34" charset="0"/>
                <a:cs typeface="Arial" pitchFamily="34" charset="0"/>
              </a:defRPr>
            </a:lvl1pPr>
          </a:lstStyle>
          <a:p>
            <a:pPr>
              <a:defRPr/>
            </a:pPr>
            <a:endParaRPr lang="en-GB"/>
          </a:p>
        </p:txBody>
      </p:sp>
      <p:pic>
        <p:nvPicPr>
          <p:cNvPr id="6149" name="Picture 7" descr="RAF Logo - White"/>
          <p:cNvPicPr>
            <a:picLocks noChangeAspect="1" noChangeArrowheads="1"/>
          </p:cNvPicPr>
          <p:nvPr/>
        </p:nvPicPr>
        <p:blipFill>
          <a:blip r:embed="rId15" cstate="print"/>
          <a:srcRect/>
          <a:stretch>
            <a:fillRect/>
          </a:stretch>
        </p:blipFill>
        <p:spPr bwMode="auto">
          <a:xfrm>
            <a:off x="358775" y="5988050"/>
            <a:ext cx="1441450" cy="649288"/>
          </a:xfrm>
          <a:prstGeom prst="rect">
            <a:avLst/>
          </a:prstGeom>
          <a:noFill/>
          <a:ln w="9525">
            <a:noFill/>
            <a:miter lim="800000"/>
            <a:headEnd/>
            <a:tailEnd/>
          </a:ln>
        </p:spPr>
      </p:pic>
      <p:pic>
        <p:nvPicPr>
          <p:cNvPr id="6150" name="Picture 8"/>
          <p:cNvPicPr>
            <a:picLocks noChangeArrowheads="1"/>
          </p:cNvPicPr>
          <p:nvPr/>
        </p:nvPicPr>
        <p:blipFill>
          <a:blip r:embed="rId16" cstate="print"/>
          <a:srcRect/>
          <a:stretch>
            <a:fillRect/>
          </a:stretch>
        </p:blipFill>
        <p:spPr bwMode="auto">
          <a:xfrm>
            <a:off x="6480175" y="5924550"/>
            <a:ext cx="2424113" cy="82232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6482" r:id="rId1"/>
    <p:sldLayoutId id="2147486483" r:id="rId2"/>
    <p:sldLayoutId id="2147486484" r:id="rId3"/>
    <p:sldLayoutId id="2147486485" r:id="rId4"/>
    <p:sldLayoutId id="2147486486" r:id="rId5"/>
    <p:sldLayoutId id="2147486487" r:id="rId6"/>
    <p:sldLayoutId id="2147486488" r:id="rId7"/>
    <p:sldLayoutId id="2147486489" r:id="rId8"/>
    <p:sldLayoutId id="2147486490" r:id="rId9"/>
    <p:sldLayoutId id="2147486491" r:id="rId10"/>
    <p:sldLayoutId id="2147486492" r:id="rId11"/>
    <p:sldLayoutId id="2147486496" r:id="rId12"/>
    <p:sldLayoutId id="2147486497" r:id="rId13"/>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Univers 55" pitchFamily="34" charset="0"/>
          <a:cs typeface="Arial" charset="0"/>
        </a:defRPr>
      </a:lvl2pPr>
      <a:lvl3pPr algn="ctr" rtl="0" eaLnBrk="0" fontAlgn="base" hangingPunct="0">
        <a:spcBef>
          <a:spcPct val="0"/>
        </a:spcBef>
        <a:spcAft>
          <a:spcPct val="0"/>
        </a:spcAft>
        <a:defRPr sz="3200">
          <a:solidFill>
            <a:schemeClr val="tx2"/>
          </a:solidFill>
          <a:latin typeface="Univers 55" pitchFamily="34" charset="0"/>
          <a:cs typeface="Arial" charset="0"/>
        </a:defRPr>
      </a:lvl3pPr>
      <a:lvl4pPr algn="ctr" rtl="0" eaLnBrk="0" fontAlgn="base" hangingPunct="0">
        <a:spcBef>
          <a:spcPct val="0"/>
        </a:spcBef>
        <a:spcAft>
          <a:spcPct val="0"/>
        </a:spcAft>
        <a:defRPr sz="3200">
          <a:solidFill>
            <a:schemeClr val="tx2"/>
          </a:solidFill>
          <a:latin typeface="Univers 55" pitchFamily="34" charset="0"/>
          <a:cs typeface="Arial" charset="0"/>
        </a:defRPr>
      </a:lvl4pPr>
      <a:lvl5pPr algn="ctr" rtl="0" eaLnBrk="0" fontAlgn="base" hangingPunct="0">
        <a:spcBef>
          <a:spcPct val="0"/>
        </a:spcBef>
        <a:spcAft>
          <a:spcPct val="0"/>
        </a:spcAft>
        <a:defRPr sz="3200">
          <a:solidFill>
            <a:schemeClr val="tx2"/>
          </a:solidFill>
          <a:latin typeface="Univers 55" pitchFamily="34" charset="0"/>
          <a:cs typeface="Arial" charset="0"/>
        </a:defRPr>
      </a:lvl5pPr>
      <a:lvl6pPr marL="457200" algn="ctr" rtl="0" eaLnBrk="1" fontAlgn="base" hangingPunct="1">
        <a:spcBef>
          <a:spcPct val="0"/>
        </a:spcBef>
        <a:spcAft>
          <a:spcPct val="0"/>
        </a:spcAft>
        <a:defRPr sz="3200">
          <a:solidFill>
            <a:schemeClr val="tx2"/>
          </a:solidFill>
          <a:latin typeface="Univers 55" pitchFamily="34" charset="0"/>
          <a:cs typeface="Arial" charset="0"/>
        </a:defRPr>
      </a:lvl6pPr>
      <a:lvl7pPr marL="914400" algn="ctr" rtl="0" eaLnBrk="1" fontAlgn="base" hangingPunct="1">
        <a:spcBef>
          <a:spcPct val="0"/>
        </a:spcBef>
        <a:spcAft>
          <a:spcPct val="0"/>
        </a:spcAft>
        <a:defRPr sz="3200">
          <a:solidFill>
            <a:schemeClr val="tx2"/>
          </a:solidFill>
          <a:latin typeface="Univers 55" pitchFamily="34" charset="0"/>
          <a:cs typeface="Arial" charset="0"/>
        </a:defRPr>
      </a:lvl7pPr>
      <a:lvl8pPr marL="1371600" algn="ctr" rtl="0" eaLnBrk="1" fontAlgn="base" hangingPunct="1">
        <a:spcBef>
          <a:spcPct val="0"/>
        </a:spcBef>
        <a:spcAft>
          <a:spcPct val="0"/>
        </a:spcAft>
        <a:defRPr sz="3200">
          <a:solidFill>
            <a:schemeClr val="tx2"/>
          </a:solidFill>
          <a:latin typeface="Univers 55" pitchFamily="34" charset="0"/>
          <a:cs typeface="Arial" charset="0"/>
        </a:defRPr>
      </a:lvl8pPr>
      <a:lvl9pPr marL="1828800" algn="ctr" rtl="0" eaLnBrk="1" fontAlgn="base" hangingPunct="1">
        <a:spcBef>
          <a:spcPct val="0"/>
        </a:spcBef>
        <a:spcAft>
          <a:spcPct val="0"/>
        </a:spcAft>
        <a:defRPr sz="3200">
          <a:solidFill>
            <a:schemeClr val="tx2"/>
          </a:solidFill>
          <a:latin typeface="Univers 55"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0.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0963"/>
            <a:ext cx="8229600" cy="684212"/>
          </a:xfrm>
        </p:spPr>
        <p:txBody>
          <a:bodyPr/>
          <a:lstStyle/>
          <a:p>
            <a:r>
              <a:rPr lang="en-GB" sz="1400" smtClean="0">
                <a:latin typeface="Arial" charset="0"/>
              </a:rPr>
              <a:t>Uncontrolled copy not subject to amendment</a:t>
            </a:r>
          </a:p>
        </p:txBody>
      </p:sp>
      <p:sp>
        <p:nvSpPr>
          <p:cNvPr id="12291" name="Content Placeholder 4"/>
          <p:cNvSpPr>
            <a:spLocks noGrp="1"/>
          </p:cNvSpPr>
          <p:nvPr>
            <p:ph idx="1"/>
          </p:nvPr>
        </p:nvSpPr>
        <p:spPr>
          <a:xfrm>
            <a:off x="468313" y="1052513"/>
            <a:ext cx="8229600" cy="4679950"/>
          </a:xfrm>
        </p:spPr>
        <p:txBody>
          <a:bodyPr/>
          <a:lstStyle/>
          <a:p>
            <a:pPr algn="ctr">
              <a:buFontTx/>
              <a:buNone/>
            </a:pPr>
            <a:endParaRPr lang="en-GB" sz="4800" smtClean="0">
              <a:latin typeface="Arial" charset="0"/>
            </a:endParaRPr>
          </a:p>
          <a:p>
            <a:pPr algn="ctr">
              <a:buFontTx/>
              <a:buNone/>
            </a:pPr>
            <a:endParaRPr lang="en-GB" sz="1200" smtClean="0">
              <a:latin typeface="Arial" charset="0"/>
            </a:endParaRPr>
          </a:p>
          <a:p>
            <a:pPr algn="ctr">
              <a:buFontTx/>
              <a:buNone/>
            </a:pPr>
            <a:endParaRPr lang="en-GB" sz="1200" smtClean="0">
              <a:latin typeface="Arial" charset="0"/>
            </a:endParaRPr>
          </a:p>
          <a:p>
            <a:pPr algn="ctr">
              <a:buFontTx/>
              <a:buNone/>
            </a:pPr>
            <a:r>
              <a:rPr lang="en-GB" sz="4800" smtClean="0">
                <a:latin typeface="Arial" charset="0"/>
              </a:rPr>
              <a:t>Basic Navigation Using Map and Compass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4" descr="C:\DESIGN\POWER\compass2.jpg"/>
          <p:cNvPicPr>
            <a:picLocks noChangeAspect="1" noChangeArrowheads="1"/>
          </p:cNvPicPr>
          <p:nvPr/>
        </p:nvPicPr>
        <p:blipFill>
          <a:blip r:embed="rId2" cstate="print"/>
          <a:srcRect/>
          <a:stretch>
            <a:fillRect/>
          </a:stretch>
        </p:blipFill>
        <p:spPr bwMode="auto">
          <a:xfrm>
            <a:off x="500063" y="1820863"/>
            <a:ext cx="4559300" cy="4533900"/>
          </a:xfrm>
          <a:prstGeom prst="rect">
            <a:avLst/>
          </a:prstGeom>
          <a:noFill/>
          <a:ln w="9525">
            <a:noFill/>
            <a:miter lim="800000"/>
            <a:headEnd/>
            <a:tailEnd/>
          </a:ln>
        </p:spPr>
      </p:pic>
      <p:sp>
        <p:nvSpPr>
          <p:cNvPr id="20483"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Orienting Lines</a:t>
            </a:r>
            <a:endParaRPr lang="en-US" b="1" smtClean="0">
              <a:solidFill>
                <a:schemeClr val="tx1"/>
              </a:solidFill>
              <a:latin typeface="Arial" charset="0"/>
            </a:endParaRPr>
          </a:p>
        </p:txBody>
      </p:sp>
      <p:sp>
        <p:nvSpPr>
          <p:cNvPr id="75780" name="Rectangle 4"/>
          <p:cNvSpPr>
            <a:spLocks noGrp="1" noChangeArrowheads="1"/>
          </p:cNvSpPr>
          <p:nvPr>
            <p:ph type="body" sz="half" idx="2"/>
          </p:nvPr>
        </p:nvSpPr>
        <p:spPr>
          <a:xfrm>
            <a:off x="5303838" y="1676400"/>
            <a:ext cx="3154362" cy="4114800"/>
          </a:xfrm>
        </p:spPr>
        <p:txBody>
          <a:bodyPr/>
          <a:lstStyle/>
          <a:p>
            <a:pPr>
              <a:defRPr/>
            </a:pPr>
            <a:r>
              <a:rPr lang="en-US" sz="2000" dirty="0" smtClean="0">
                <a:latin typeface="Arial" pitchFamily="34" charset="0"/>
              </a:rPr>
              <a:t>These are displayed within the rotating Compass Housing and are designed to be aligned parallel with the </a:t>
            </a:r>
            <a:r>
              <a:rPr lang="en-US" sz="2000" b="1" dirty="0" smtClean="0">
                <a:effectLst>
                  <a:outerShdw blurRad="38100" dist="38100" dir="2700000" algn="tl">
                    <a:srgbClr val="C0C0C0"/>
                  </a:outerShdw>
                </a:effectLst>
                <a:latin typeface="Arial" pitchFamily="34" charset="0"/>
              </a:rPr>
              <a:t>Eastings</a:t>
            </a:r>
            <a:r>
              <a:rPr lang="en-US" sz="2000" dirty="0" smtClean="0">
                <a:latin typeface="Arial" pitchFamily="34" charset="0"/>
              </a:rPr>
              <a:t> on a map.</a:t>
            </a:r>
          </a:p>
          <a:p>
            <a:pPr>
              <a:defRPr/>
            </a:pPr>
            <a:endParaRPr lang="en-US" sz="2000" dirty="0" smtClean="0">
              <a:latin typeface="Arial" pitchFamily="34" charset="0"/>
            </a:endParaRPr>
          </a:p>
          <a:p>
            <a:pPr>
              <a:defRPr/>
            </a:pPr>
            <a:r>
              <a:rPr lang="en-US" sz="2000" dirty="0" smtClean="0">
                <a:latin typeface="Arial" pitchFamily="34" charset="0"/>
              </a:rPr>
              <a:t>The orienting lines on some compass models show one half of the lines in red to depict north.</a:t>
            </a:r>
            <a:r>
              <a:rPr lang="en-US" sz="2400" dirty="0" smtClean="0">
                <a:latin typeface="Arial" pitchFamily="34" charset="0"/>
              </a:rPr>
              <a:t>  </a:t>
            </a:r>
          </a:p>
        </p:txBody>
      </p:sp>
      <p:sp>
        <p:nvSpPr>
          <p:cNvPr id="20485" name="Text Box 5"/>
          <p:cNvSpPr txBox="1">
            <a:spLocks noChangeArrowheads="1"/>
          </p:cNvSpPr>
          <p:nvPr/>
        </p:nvSpPr>
        <p:spPr bwMode="auto">
          <a:xfrm>
            <a:off x="1547813" y="5876925"/>
            <a:ext cx="2362200" cy="307975"/>
          </a:xfrm>
          <a:prstGeom prst="rect">
            <a:avLst/>
          </a:prstGeom>
          <a:noFill/>
          <a:ln w="9525">
            <a:noFill/>
            <a:miter lim="800000"/>
            <a:headEnd/>
            <a:tailEnd/>
          </a:ln>
        </p:spPr>
        <p:txBody>
          <a:bodyPr>
            <a:spAutoFit/>
          </a:bodyPr>
          <a:lstStyle/>
          <a:p>
            <a:pPr algn="ctr">
              <a:spcBef>
                <a:spcPct val="50000"/>
              </a:spcBef>
            </a:pPr>
            <a:r>
              <a:rPr lang="en-US" sz="1400"/>
              <a:t>Silva Compass</a:t>
            </a:r>
          </a:p>
        </p:txBody>
      </p:sp>
      <p:sp>
        <p:nvSpPr>
          <p:cNvPr id="20486" name="Text Box 10"/>
          <p:cNvSpPr txBox="1">
            <a:spLocks noChangeArrowheads="1"/>
          </p:cNvSpPr>
          <p:nvPr/>
        </p:nvSpPr>
        <p:spPr bwMode="auto">
          <a:xfrm>
            <a:off x="909638" y="4557713"/>
            <a:ext cx="1447800" cy="274637"/>
          </a:xfrm>
          <a:prstGeom prst="rect">
            <a:avLst/>
          </a:prstGeom>
          <a:noFill/>
          <a:ln w="9525">
            <a:noFill/>
            <a:miter lim="800000"/>
            <a:headEnd/>
            <a:tailEnd/>
          </a:ln>
        </p:spPr>
        <p:txBody>
          <a:bodyPr>
            <a:spAutoFit/>
          </a:bodyPr>
          <a:lstStyle/>
          <a:p>
            <a:pPr>
              <a:spcBef>
                <a:spcPct val="50000"/>
              </a:spcBef>
            </a:pPr>
            <a:r>
              <a:rPr lang="en-US" sz="1200"/>
              <a:t>Orienting Lines</a:t>
            </a:r>
          </a:p>
        </p:txBody>
      </p:sp>
      <p:sp>
        <p:nvSpPr>
          <p:cNvPr id="75785" name="Line 9"/>
          <p:cNvSpPr>
            <a:spLocks noChangeShapeType="1"/>
          </p:cNvSpPr>
          <p:nvPr/>
        </p:nvSpPr>
        <p:spPr bwMode="auto">
          <a:xfrm flipV="1">
            <a:off x="1735138" y="3230563"/>
            <a:ext cx="1219200" cy="1219200"/>
          </a:xfrm>
          <a:prstGeom prst="line">
            <a:avLst/>
          </a:prstGeom>
          <a:noFill/>
          <a:ln w="9525">
            <a:solidFill>
              <a:schemeClr val="bg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75783" name="Line 7"/>
          <p:cNvSpPr>
            <a:spLocks noChangeShapeType="1"/>
          </p:cNvSpPr>
          <p:nvPr/>
        </p:nvSpPr>
        <p:spPr bwMode="auto">
          <a:xfrm flipV="1">
            <a:off x="1584325" y="3394075"/>
            <a:ext cx="527050" cy="914400"/>
          </a:xfrm>
          <a:prstGeom prst="line">
            <a:avLst/>
          </a:prstGeom>
          <a:noFill/>
          <a:ln w="9525">
            <a:solidFill>
              <a:schemeClr val="bg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6" descr="C:\DESIGN\POWER\compass2.jpg"/>
          <p:cNvPicPr>
            <a:picLocks noChangeAspect="1" noChangeArrowheads="1"/>
          </p:cNvPicPr>
          <p:nvPr/>
        </p:nvPicPr>
        <p:blipFill>
          <a:blip r:embed="rId2" cstate="print"/>
          <a:srcRect/>
          <a:stretch>
            <a:fillRect/>
          </a:stretch>
        </p:blipFill>
        <p:spPr bwMode="auto">
          <a:xfrm>
            <a:off x="742950" y="1801813"/>
            <a:ext cx="4559300" cy="4533900"/>
          </a:xfrm>
          <a:prstGeom prst="rect">
            <a:avLst/>
          </a:prstGeom>
          <a:noFill/>
          <a:ln w="9525">
            <a:noFill/>
            <a:miter lim="800000"/>
            <a:headEnd/>
            <a:tailEnd/>
          </a:ln>
        </p:spPr>
      </p:pic>
      <p:sp>
        <p:nvSpPr>
          <p:cNvPr id="21507" name="Rectangle 2"/>
          <p:cNvSpPr>
            <a:spLocks noGrp="1" noChangeArrowheads="1"/>
          </p:cNvSpPr>
          <p:nvPr>
            <p:ph type="title"/>
          </p:nvPr>
        </p:nvSpPr>
        <p:spPr>
          <a:xfrm>
            <a:off x="755650" y="0"/>
            <a:ext cx="7772400" cy="1143000"/>
          </a:xfrm>
        </p:spPr>
        <p:txBody>
          <a:bodyPr/>
          <a:lstStyle/>
          <a:p>
            <a:r>
              <a:rPr lang="en-US" smtClean="0">
                <a:solidFill>
                  <a:schemeClr val="tx1"/>
                </a:solidFill>
                <a:latin typeface="Arial" charset="0"/>
              </a:rPr>
              <a:t>Compass Scale</a:t>
            </a:r>
            <a:endParaRPr lang="en-US" b="1" smtClean="0">
              <a:solidFill>
                <a:schemeClr val="tx1"/>
              </a:solidFill>
              <a:latin typeface="Arial" charset="0"/>
            </a:endParaRPr>
          </a:p>
        </p:txBody>
      </p:sp>
      <p:sp>
        <p:nvSpPr>
          <p:cNvPr id="21508" name="Rectangle 4"/>
          <p:cNvSpPr>
            <a:spLocks noGrp="1" noChangeArrowheads="1"/>
          </p:cNvSpPr>
          <p:nvPr>
            <p:ph type="body" sz="half" idx="2"/>
          </p:nvPr>
        </p:nvSpPr>
        <p:spPr>
          <a:xfrm>
            <a:off x="5505450" y="1570038"/>
            <a:ext cx="3257550" cy="4114800"/>
          </a:xfrm>
        </p:spPr>
        <p:txBody>
          <a:bodyPr/>
          <a:lstStyle/>
          <a:p>
            <a:r>
              <a:rPr lang="en-US" sz="2000" smtClean="0">
                <a:latin typeface="Arial" charset="0"/>
              </a:rPr>
              <a:t>Nearly all compasses have a centimetre scale along the edge of the base plate to enable you to measure distances.</a:t>
            </a:r>
          </a:p>
          <a:p>
            <a:endParaRPr lang="en-US" sz="2000" smtClean="0">
              <a:latin typeface="Arial" charset="0"/>
            </a:endParaRPr>
          </a:p>
          <a:p>
            <a:r>
              <a:rPr lang="en-US" sz="2000" smtClean="0">
                <a:latin typeface="Arial" charset="0"/>
              </a:rPr>
              <a:t>Used in conjunction with the scale at the bottom of the map, the compass scale enables you to calculate the distance on the ground.  </a:t>
            </a:r>
          </a:p>
        </p:txBody>
      </p:sp>
      <p:sp>
        <p:nvSpPr>
          <p:cNvPr id="21509" name="Text Box 5"/>
          <p:cNvSpPr txBox="1">
            <a:spLocks noChangeArrowheads="1"/>
          </p:cNvSpPr>
          <p:nvPr/>
        </p:nvSpPr>
        <p:spPr bwMode="auto">
          <a:xfrm>
            <a:off x="1835150" y="5805488"/>
            <a:ext cx="2362200" cy="307975"/>
          </a:xfrm>
          <a:prstGeom prst="rect">
            <a:avLst/>
          </a:prstGeom>
          <a:noFill/>
          <a:ln w="9525">
            <a:noFill/>
            <a:miter lim="800000"/>
            <a:headEnd/>
            <a:tailEnd/>
          </a:ln>
        </p:spPr>
        <p:txBody>
          <a:bodyPr>
            <a:spAutoFit/>
          </a:bodyPr>
          <a:lstStyle/>
          <a:p>
            <a:pPr algn="ctr">
              <a:spcBef>
                <a:spcPct val="50000"/>
              </a:spcBef>
            </a:pPr>
            <a:r>
              <a:rPr lang="en-US" sz="1400"/>
              <a:t>Silva Compass</a:t>
            </a:r>
          </a:p>
        </p:txBody>
      </p:sp>
      <p:sp>
        <p:nvSpPr>
          <p:cNvPr id="21510" name="Text Box 9"/>
          <p:cNvSpPr txBox="1">
            <a:spLocks noChangeArrowheads="1"/>
          </p:cNvSpPr>
          <p:nvPr/>
        </p:nvSpPr>
        <p:spPr bwMode="auto">
          <a:xfrm>
            <a:off x="942975" y="4813300"/>
            <a:ext cx="1143000" cy="457200"/>
          </a:xfrm>
          <a:prstGeom prst="rect">
            <a:avLst/>
          </a:prstGeom>
          <a:noFill/>
          <a:ln w="9525">
            <a:noFill/>
            <a:miter lim="800000"/>
            <a:headEnd/>
            <a:tailEnd/>
          </a:ln>
        </p:spPr>
        <p:txBody>
          <a:bodyPr>
            <a:spAutoFit/>
          </a:bodyPr>
          <a:lstStyle/>
          <a:p>
            <a:pPr>
              <a:spcBef>
                <a:spcPct val="50000"/>
              </a:spcBef>
            </a:pPr>
            <a:r>
              <a:rPr lang="en-US" sz="1200"/>
              <a:t>Compass Scale</a:t>
            </a:r>
          </a:p>
        </p:txBody>
      </p:sp>
      <p:sp>
        <p:nvSpPr>
          <p:cNvPr id="76811" name="Line 11"/>
          <p:cNvSpPr>
            <a:spLocks noChangeShapeType="1"/>
          </p:cNvSpPr>
          <p:nvPr/>
        </p:nvSpPr>
        <p:spPr bwMode="auto">
          <a:xfrm flipV="1">
            <a:off x="1746250" y="4497388"/>
            <a:ext cx="2414588" cy="646112"/>
          </a:xfrm>
          <a:prstGeom prst="line">
            <a:avLst/>
          </a:prstGeom>
          <a:noFill/>
          <a:ln w="9525">
            <a:solidFill>
              <a:schemeClr val="tx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76813" name="Line 13"/>
          <p:cNvSpPr>
            <a:spLocks noChangeShapeType="1"/>
          </p:cNvSpPr>
          <p:nvPr/>
        </p:nvSpPr>
        <p:spPr bwMode="auto">
          <a:xfrm flipV="1">
            <a:off x="1778000" y="4373563"/>
            <a:ext cx="1076325" cy="622300"/>
          </a:xfrm>
          <a:prstGeom prst="line">
            <a:avLst/>
          </a:prstGeom>
          <a:noFill/>
          <a:ln w="9525">
            <a:solidFill>
              <a:schemeClr val="tx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80963"/>
            <a:ext cx="8229600" cy="684212"/>
          </a:xfrm>
        </p:spPr>
        <p:txBody>
          <a:bodyPr/>
          <a:lstStyle/>
          <a:p>
            <a:r>
              <a:rPr lang="en-GB" smtClean="0">
                <a:latin typeface="Arial" charset="0"/>
              </a:rPr>
              <a:t>Baseplate Compass</a:t>
            </a:r>
          </a:p>
        </p:txBody>
      </p:sp>
      <p:pic>
        <p:nvPicPr>
          <p:cNvPr id="22531" name="Picture 2" descr="C:\Documents and Settings\ph\Desktop\ACO trg DVDs 3 May 10\DVD 2\Basic Nav\Basic Nav presentations\Basic Nav images\02-15 Baseplate Compass.jpg"/>
          <p:cNvPicPr>
            <a:picLocks noGrp="1" noChangeAspect="1" noChangeArrowheads="1"/>
          </p:cNvPicPr>
          <p:nvPr>
            <p:ph idx="1"/>
          </p:nvPr>
        </p:nvPicPr>
        <p:blipFill>
          <a:blip r:embed="rId2" cstate="print"/>
          <a:srcRect/>
          <a:stretch>
            <a:fillRect/>
          </a:stretch>
        </p:blipFill>
        <p:spPr>
          <a:xfrm>
            <a:off x="250825" y="1268413"/>
            <a:ext cx="8721725" cy="396081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0"/>
            <a:ext cx="8077200" cy="914400"/>
          </a:xfrm>
        </p:spPr>
        <p:txBody>
          <a:bodyPr/>
          <a:lstStyle/>
          <a:p>
            <a:r>
              <a:rPr lang="en-US" smtClean="0">
                <a:latin typeface="Arial" charset="0"/>
              </a:rPr>
              <a:t>Cardinal Points </a:t>
            </a:r>
            <a:r>
              <a:rPr lang="en-US" sz="2400" smtClean="0">
                <a:latin typeface="Arial" charset="0"/>
              </a:rPr>
              <a:t>(Compass Points)</a:t>
            </a:r>
          </a:p>
        </p:txBody>
      </p:sp>
      <p:sp>
        <p:nvSpPr>
          <p:cNvPr id="92163" name="Oval 3"/>
          <p:cNvSpPr>
            <a:spLocks noChangeArrowheads="1"/>
          </p:cNvSpPr>
          <p:nvPr/>
        </p:nvSpPr>
        <p:spPr bwMode="auto">
          <a:xfrm>
            <a:off x="3124200" y="2590800"/>
            <a:ext cx="2971800" cy="2743200"/>
          </a:xfrm>
          <a:prstGeom prst="ellipse">
            <a:avLst/>
          </a:prstGeom>
          <a:noFill/>
          <a:ln w="9525">
            <a:solidFill>
              <a:srgbClr val="000099"/>
            </a:solidFill>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64" name="Line 4"/>
          <p:cNvSpPr>
            <a:spLocks noChangeShapeType="1"/>
          </p:cNvSpPr>
          <p:nvPr/>
        </p:nvSpPr>
        <p:spPr bwMode="auto">
          <a:xfrm flipV="1">
            <a:off x="4572000" y="2209800"/>
            <a:ext cx="0" cy="167640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65" name="Line 5"/>
          <p:cNvSpPr>
            <a:spLocks noChangeShapeType="1"/>
          </p:cNvSpPr>
          <p:nvPr/>
        </p:nvSpPr>
        <p:spPr bwMode="auto">
          <a:xfrm>
            <a:off x="4648200" y="3962400"/>
            <a:ext cx="1676400" cy="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66" name="Line 6"/>
          <p:cNvSpPr>
            <a:spLocks noChangeShapeType="1"/>
          </p:cNvSpPr>
          <p:nvPr/>
        </p:nvSpPr>
        <p:spPr bwMode="auto">
          <a:xfrm>
            <a:off x="4572000" y="4038600"/>
            <a:ext cx="0" cy="152400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67" name="Line 7"/>
          <p:cNvSpPr>
            <a:spLocks noChangeShapeType="1"/>
          </p:cNvSpPr>
          <p:nvPr/>
        </p:nvSpPr>
        <p:spPr bwMode="auto">
          <a:xfrm flipH="1">
            <a:off x="2895600" y="3962400"/>
            <a:ext cx="1600200" cy="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68" name="Text Box 8"/>
          <p:cNvSpPr txBox="1">
            <a:spLocks noChangeArrowheads="1"/>
          </p:cNvSpPr>
          <p:nvPr/>
        </p:nvSpPr>
        <p:spPr bwMode="auto">
          <a:xfrm>
            <a:off x="4114800" y="12954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North</a:t>
            </a:r>
            <a:endParaRPr lang="en-US" dirty="0">
              <a:solidFill>
                <a:srgbClr val="000099"/>
              </a:solidFill>
              <a:effectLst>
                <a:outerShdw blurRad="38100" dist="38100" dir="2700000" algn="tl">
                  <a:srgbClr val="C0C0C0"/>
                </a:outerShdw>
              </a:effectLst>
            </a:endParaRPr>
          </a:p>
        </p:txBody>
      </p:sp>
      <p:sp>
        <p:nvSpPr>
          <p:cNvPr id="92169" name="Text Box 9"/>
          <p:cNvSpPr txBox="1">
            <a:spLocks noChangeArrowheads="1"/>
          </p:cNvSpPr>
          <p:nvPr/>
        </p:nvSpPr>
        <p:spPr bwMode="auto">
          <a:xfrm>
            <a:off x="1219200" y="37338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West</a:t>
            </a:r>
            <a:endParaRPr lang="en-US" dirty="0">
              <a:solidFill>
                <a:srgbClr val="000099"/>
              </a:solidFill>
              <a:effectLst>
                <a:outerShdw blurRad="38100" dist="38100" dir="2700000" algn="tl">
                  <a:srgbClr val="C0C0C0"/>
                </a:outerShdw>
              </a:effectLst>
            </a:endParaRPr>
          </a:p>
        </p:txBody>
      </p:sp>
      <p:sp>
        <p:nvSpPr>
          <p:cNvPr id="92170" name="Text Box 10"/>
          <p:cNvSpPr txBox="1">
            <a:spLocks noChangeArrowheads="1"/>
          </p:cNvSpPr>
          <p:nvPr/>
        </p:nvSpPr>
        <p:spPr bwMode="auto">
          <a:xfrm>
            <a:off x="7086600" y="37338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East</a:t>
            </a:r>
          </a:p>
        </p:txBody>
      </p:sp>
      <p:sp>
        <p:nvSpPr>
          <p:cNvPr id="92171" name="Text Box 11"/>
          <p:cNvSpPr txBox="1">
            <a:spLocks noChangeArrowheads="1"/>
          </p:cNvSpPr>
          <p:nvPr/>
        </p:nvSpPr>
        <p:spPr bwMode="auto">
          <a:xfrm>
            <a:off x="4114800" y="60960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South</a:t>
            </a:r>
            <a:endParaRPr lang="en-US" dirty="0">
              <a:solidFill>
                <a:srgbClr val="000099"/>
              </a:solidFill>
              <a:effectLst>
                <a:outerShdw blurRad="38100" dist="38100" dir="2700000" algn="tl">
                  <a:srgbClr val="C0C0C0"/>
                </a:outerShdw>
              </a:effectLst>
            </a:endParaRPr>
          </a:p>
        </p:txBody>
      </p:sp>
      <p:sp>
        <p:nvSpPr>
          <p:cNvPr id="92172" name="Line 12"/>
          <p:cNvSpPr>
            <a:spLocks noChangeShapeType="1"/>
          </p:cNvSpPr>
          <p:nvPr/>
        </p:nvSpPr>
        <p:spPr bwMode="auto">
          <a:xfrm flipV="1">
            <a:off x="4648200" y="27432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73" name="Line 13"/>
          <p:cNvSpPr>
            <a:spLocks noChangeShapeType="1"/>
          </p:cNvSpPr>
          <p:nvPr/>
        </p:nvSpPr>
        <p:spPr bwMode="auto">
          <a:xfrm>
            <a:off x="4648200" y="40386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74" name="Line 14"/>
          <p:cNvSpPr>
            <a:spLocks noChangeShapeType="1"/>
          </p:cNvSpPr>
          <p:nvPr/>
        </p:nvSpPr>
        <p:spPr bwMode="auto">
          <a:xfrm flipH="1">
            <a:off x="3352800" y="40386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2175" name="Line 15"/>
          <p:cNvSpPr>
            <a:spLocks noChangeShapeType="1"/>
          </p:cNvSpPr>
          <p:nvPr/>
        </p:nvSpPr>
        <p:spPr bwMode="auto">
          <a:xfrm flipH="1" flipV="1">
            <a:off x="3352800" y="27432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23568" name="Text Box 16"/>
          <p:cNvSpPr txBox="1">
            <a:spLocks noChangeArrowheads="1"/>
          </p:cNvSpPr>
          <p:nvPr/>
        </p:nvSpPr>
        <p:spPr bwMode="auto">
          <a:xfrm>
            <a:off x="5867400" y="2514600"/>
            <a:ext cx="1828800" cy="274638"/>
          </a:xfrm>
          <a:prstGeom prst="rect">
            <a:avLst/>
          </a:prstGeom>
          <a:noFill/>
          <a:ln w="9525">
            <a:noFill/>
            <a:miter lim="800000"/>
            <a:headEnd/>
            <a:tailEnd/>
          </a:ln>
        </p:spPr>
        <p:txBody>
          <a:bodyPr>
            <a:spAutoFit/>
          </a:bodyPr>
          <a:lstStyle/>
          <a:p>
            <a:pPr>
              <a:spcBef>
                <a:spcPct val="50000"/>
              </a:spcBef>
            </a:pPr>
            <a:r>
              <a:rPr lang="en-US" sz="1200"/>
              <a:t>North East :  45º</a:t>
            </a:r>
          </a:p>
        </p:txBody>
      </p:sp>
      <p:sp>
        <p:nvSpPr>
          <p:cNvPr id="23569" name="Text Box 17"/>
          <p:cNvSpPr txBox="1">
            <a:spLocks noChangeArrowheads="1"/>
          </p:cNvSpPr>
          <p:nvPr/>
        </p:nvSpPr>
        <p:spPr bwMode="auto">
          <a:xfrm>
            <a:off x="1524000" y="5181600"/>
            <a:ext cx="1752600" cy="274638"/>
          </a:xfrm>
          <a:prstGeom prst="rect">
            <a:avLst/>
          </a:prstGeom>
          <a:noFill/>
          <a:ln w="9525">
            <a:noFill/>
            <a:miter lim="800000"/>
            <a:headEnd/>
            <a:tailEnd/>
          </a:ln>
        </p:spPr>
        <p:txBody>
          <a:bodyPr>
            <a:spAutoFit/>
          </a:bodyPr>
          <a:lstStyle/>
          <a:p>
            <a:pPr>
              <a:spcBef>
                <a:spcPct val="50000"/>
              </a:spcBef>
            </a:pPr>
            <a:r>
              <a:rPr lang="en-US" sz="1200"/>
              <a:t>South West :  225º</a:t>
            </a:r>
          </a:p>
        </p:txBody>
      </p:sp>
      <p:sp>
        <p:nvSpPr>
          <p:cNvPr id="23570" name="Text Box 18"/>
          <p:cNvSpPr txBox="1">
            <a:spLocks noChangeArrowheads="1"/>
          </p:cNvSpPr>
          <p:nvPr/>
        </p:nvSpPr>
        <p:spPr bwMode="auto">
          <a:xfrm>
            <a:off x="5867400" y="5257800"/>
            <a:ext cx="1676400" cy="274638"/>
          </a:xfrm>
          <a:prstGeom prst="rect">
            <a:avLst/>
          </a:prstGeom>
          <a:noFill/>
          <a:ln w="9525">
            <a:noFill/>
            <a:miter lim="800000"/>
            <a:headEnd/>
            <a:tailEnd/>
          </a:ln>
        </p:spPr>
        <p:txBody>
          <a:bodyPr>
            <a:spAutoFit/>
          </a:bodyPr>
          <a:lstStyle/>
          <a:p>
            <a:pPr>
              <a:spcBef>
                <a:spcPct val="50000"/>
              </a:spcBef>
            </a:pPr>
            <a:r>
              <a:rPr lang="en-US" sz="1200"/>
              <a:t>South East :  135º</a:t>
            </a:r>
          </a:p>
        </p:txBody>
      </p:sp>
      <p:sp>
        <p:nvSpPr>
          <p:cNvPr id="23571" name="Text Box 19"/>
          <p:cNvSpPr txBox="1">
            <a:spLocks noChangeArrowheads="1"/>
          </p:cNvSpPr>
          <p:nvPr/>
        </p:nvSpPr>
        <p:spPr bwMode="auto">
          <a:xfrm>
            <a:off x="1524000" y="2514600"/>
            <a:ext cx="1752600" cy="274638"/>
          </a:xfrm>
          <a:prstGeom prst="rect">
            <a:avLst/>
          </a:prstGeom>
          <a:noFill/>
          <a:ln w="9525">
            <a:noFill/>
            <a:miter lim="800000"/>
            <a:headEnd/>
            <a:tailEnd/>
          </a:ln>
        </p:spPr>
        <p:txBody>
          <a:bodyPr>
            <a:spAutoFit/>
          </a:bodyPr>
          <a:lstStyle/>
          <a:p>
            <a:pPr>
              <a:spcBef>
                <a:spcPct val="50000"/>
              </a:spcBef>
            </a:pPr>
            <a:r>
              <a:rPr lang="en-US" sz="1200"/>
              <a:t>North West :  315º</a:t>
            </a:r>
          </a:p>
        </p:txBody>
      </p:sp>
      <p:sp>
        <p:nvSpPr>
          <p:cNvPr id="92181" name="Text Box 21"/>
          <p:cNvSpPr txBox="1">
            <a:spLocks noChangeArrowheads="1"/>
          </p:cNvSpPr>
          <p:nvPr/>
        </p:nvSpPr>
        <p:spPr bwMode="auto">
          <a:xfrm>
            <a:off x="2057400" y="3733800"/>
            <a:ext cx="7620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270º</a:t>
            </a:r>
          </a:p>
        </p:txBody>
      </p:sp>
      <p:sp>
        <p:nvSpPr>
          <p:cNvPr id="92182" name="Text Box 22"/>
          <p:cNvSpPr txBox="1">
            <a:spLocks noChangeArrowheads="1"/>
          </p:cNvSpPr>
          <p:nvPr/>
        </p:nvSpPr>
        <p:spPr bwMode="auto">
          <a:xfrm>
            <a:off x="4191000" y="5715000"/>
            <a:ext cx="7620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180º</a:t>
            </a:r>
          </a:p>
        </p:txBody>
      </p:sp>
      <p:sp>
        <p:nvSpPr>
          <p:cNvPr id="92183" name="Text Box 23"/>
          <p:cNvSpPr txBox="1">
            <a:spLocks noChangeArrowheads="1"/>
          </p:cNvSpPr>
          <p:nvPr/>
        </p:nvSpPr>
        <p:spPr bwMode="auto">
          <a:xfrm>
            <a:off x="6400800" y="3733800"/>
            <a:ext cx="7620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90º</a:t>
            </a:r>
          </a:p>
        </p:txBody>
      </p:sp>
      <p:sp>
        <p:nvSpPr>
          <p:cNvPr id="92184" name="Text Box 24"/>
          <p:cNvSpPr txBox="1">
            <a:spLocks noChangeArrowheads="1"/>
          </p:cNvSpPr>
          <p:nvPr/>
        </p:nvSpPr>
        <p:spPr bwMode="auto">
          <a:xfrm>
            <a:off x="3962400" y="1752600"/>
            <a:ext cx="13716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0º &amp; 360º</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55650" y="0"/>
            <a:ext cx="7772400" cy="914400"/>
          </a:xfrm>
        </p:spPr>
        <p:txBody>
          <a:bodyPr/>
          <a:lstStyle/>
          <a:p>
            <a:r>
              <a:rPr lang="en-US" sz="2400" smtClean="0">
                <a:latin typeface="Arial" charset="0"/>
              </a:rPr>
              <a:t>Bearings are taken in degreesº- The cardinal points are divided up into 360º &amp; measured clockwise</a:t>
            </a:r>
            <a:endParaRPr lang="en-US" smtClean="0">
              <a:latin typeface="Arial" charset="0"/>
            </a:endParaRPr>
          </a:p>
        </p:txBody>
      </p:sp>
      <p:sp>
        <p:nvSpPr>
          <p:cNvPr id="93187" name="Oval 3"/>
          <p:cNvSpPr>
            <a:spLocks noChangeArrowheads="1"/>
          </p:cNvSpPr>
          <p:nvPr/>
        </p:nvSpPr>
        <p:spPr bwMode="auto">
          <a:xfrm>
            <a:off x="3124200" y="2590800"/>
            <a:ext cx="2971800" cy="2743200"/>
          </a:xfrm>
          <a:prstGeom prst="ellipse">
            <a:avLst/>
          </a:prstGeom>
          <a:noFill/>
          <a:ln w="9525">
            <a:solidFill>
              <a:srgbClr val="000099"/>
            </a:solidFill>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88" name="Line 4"/>
          <p:cNvSpPr>
            <a:spLocks noChangeShapeType="1"/>
          </p:cNvSpPr>
          <p:nvPr/>
        </p:nvSpPr>
        <p:spPr bwMode="auto">
          <a:xfrm flipV="1">
            <a:off x="4572000" y="2209800"/>
            <a:ext cx="0" cy="167640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89" name="Line 5"/>
          <p:cNvSpPr>
            <a:spLocks noChangeShapeType="1"/>
          </p:cNvSpPr>
          <p:nvPr/>
        </p:nvSpPr>
        <p:spPr bwMode="auto">
          <a:xfrm>
            <a:off x="4648200" y="3962400"/>
            <a:ext cx="1676400" cy="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90" name="Line 6"/>
          <p:cNvSpPr>
            <a:spLocks noChangeShapeType="1"/>
          </p:cNvSpPr>
          <p:nvPr/>
        </p:nvSpPr>
        <p:spPr bwMode="auto">
          <a:xfrm>
            <a:off x="4572000" y="4038600"/>
            <a:ext cx="0" cy="152400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91" name="Line 7"/>
          <p:cNvSpPr>
            <a:spLocks noChangeShapeType="1"/>
          </p:cNvSpPr>
          <p:nvPr/>
        </p:nvSpPr>
        <p:spPr bwMode="auto">
          <a:xfrm flipH="1">
            <a:off x="2895600" y="3962400"/>
            <a:ext cx="1600200" cy="0"/>
          </a:xfrm>
          <a:prstGeom prst="line">
            <a:avLst/>
          </a:prstGeom>
          <a:noFill/>
          <a:ln w="9525">
            <a:solidFill>
              <a:schemeClr val="tx1"/>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92" name="Text Box 8"/>
          <p:cNvSpPr txBox="1">
            <a:spLocks noChangeArrowheads="1"/>
          </p:cNvSpPr>
          <p:nvPr/>
        </p:nvSpPr>
        <p:spPr bwMode="auto">
          <a:xfrm>
            <a:off x="4114800" y="12954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North</a:t>
            </a:r>
            <a:endParaRPr lang="en-US" dirty="0">
              <a:solidFill>
                <a:srgbClr val="000099"/>
              </a:solidFill>
              <a:effectLst>
                <a:outerShdw blurRad="38100" dist="38100" dir="2700000" algn="tl">
                  <a:srgbClr val="C0C0C0"/>
                </a:outerShdw>
              </a:effectLst>
            </a:endParaRPr>
          </a:p>
        </p:txBody>
      </p:sp>
      <p:sp>
        <p:nvSpPr>
          <p:cNvPr id="93193" name="Text Box 9"/>
          <p:cNvSpPr txBox="1">
            <a:spLocks noChangeArrowheads="1"/>
          </p:cNvSpPr>
          <p:nvPr/>
        </p:nvSpPr>
        <p:spPr bwMode="auto">
          <a:xfrm>
            <a:off x="1219200" y="37338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West</a:t>
            </a:r>
            <a:endParaRPr lang="en-US" dirty="0">
              <a:solidFill>
                <a:srgbClr val="000099"/>
              </a:solidFill>
              <a:effectLst>
                <a:outerShdw blurRad="38100" dist="38100" dir="2700000" algn="tl">
                  <a:srgbClr val="C0C0C0"/>
                </a:outerShdw>
              </a:effectLst>
            </a:endParaRPr>
          </a:p>
        </p:txBody>
      </p:sp>
      <p:sp>
        <p:nvSpPr>
          <p:cNvPr id="93194" name="Text Box 10"/>
          <p:cNvSpPr txBox="1">
            <a:spLocks noChangeArrowheads="1"/>
          </p:cNvSpPr>
          <p:nvPr/>
        </p:nvSpPr>
        <p:spPr bwMode="auto">
          <a:xfrm>
            <a:off x="7086600" y="37338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East</a:t>
            </a:r>
          </a:p>
        </p:txBody>
      </p:sp>
      <p:sp>
        <p:nvSpPr>
          <p:cNvPr id="93195" name="Text Box 11"/>
          <p:cNvSpPr txBox="1">
            <a:spLocks noChangeArrowheads="1"/>
          </p:cNvSpPr>
          <p:nvPr/>
        </p:nvSpPr>
        <p:spPr bwMode="auto">
          <a:xfrm>
            <a:off x="4114800" y="6096000"/>
            <a:ext cx="990600" cy="396875"/>
          </a:xfrm>
          <a:prstGeom prst="rect">
            <a:avLst/>
          </a:prstGeom>
          <a:noFill/>
          <a:ln w="9525">
            <a:noFill/>
            <a:miter lim="800000"/>
            <a:headEnd/>
            <a:tailEnd/>
          </a:ln>
          <a:effectLst/>
        </p:spPr>
        <p:txBody>
          <a:bodyPr>
            <a:spAutoFit/>
          </a:bodyPr>
          <a:lstStyle/>
          <a:p>
            <a:pPr>
              <a:spcBef>
                <a:spcPct val="50000"/>
              </a:spcBef>
              <a:defRPr/>
            </a:pPr>
            <a:r>
              <a:rPr lang="en-US" dirty="0">
                <a:solidFill>
                  <a:srgbClr val="000000"/>
                </a:solidFill>
                <a:effectLst>
                  <a:outerShdw blurRad="38100" dist="38100" dir="2700000" algn="tl">
                    <a:srgbClr val="C0C0C0"/>
                  </a:outerShdw>
                </a:effectLst>
              </a:rPr>
              <a:t>South</a:t>
            </a:r>
          </a:p>
        </p:txBody>
      </p:sp>
      <p:sp>
        <p:nvSpPr>
          <p:cNvPr id="93196" name="Line 12"/>
          <p:cNvSpPr>
            <a:spLocks noChangeShapeType="1"/>
          </p:cNvSpPr>
          <p:nvPr/>
        </p:nvSpPr>
        <p:spPr bwMode="auto">
          <a:xfrm flipV="1">
            <a:off x="4648200" y="27432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97" name="Line 13"/>
          <p:cNvSpPr>
            <a:spLocks noChangeShapeType="1"/>
          </p:cNvSpPr>
          <p:nvPr/>
        </p:nvSpPr>
        <p:spPr bwMode="auto">
          <a:xfrm>
            <a:off x="4648200" y="40386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98" name="Line 14"/>
          <p:cNvSpPr>
            <a:spLocks noChangeShapeType="1"/>
          </p:cNvSpPr>
          <p:nvPr/>
        </p:nvSpPr>
        <p:spPr bwMode="auto">
          <a:xfrm flipH="1">
            <a:off x="3352800" y="40386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3199" name="Line 15"/>
          <p:cNvSpPr>
            <a:spLocks noChangeShapeType="1"/>
          </p:cNvSpPr>
          <p:nvPr/>
        </p:nvSpPr>
        <p:spPr bwMode="auto">
          <a:xfrm flipH="1" flipV="1">
            <a:off x="3352800" y="2743200"/>
            <a:ext cx="1143000" cy="1143000"/>
          </a:xfrm>
          <a:prstGeom prst="line">
            <a:avLst/>
          </a:prstGeom>
          <a:noFill/>
          <a:ln w="9525">
            <a:solidFill>
              <a:srgbClr val="000099"/>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24592" name="Text Box 16"/>
          <p:cNvSpPr txBox="1">
            <a:spLocks noChangeArrowheads="1"/>
          </p:cNvSpPr>
          <p:nvPr/>
        </p:nvSpPr>
        <p:spPr bwMode="auto">
          <a:xfrm>
            <a:off x="5867400" y="2514600"/>
            <a:ext cx="1828800" cy="274638"/>
          </a:xfrm>
          <a:prstGeom prst="rect">
            <a:avLst/>
          </a:prstGeom>
          <a:noFill/>
          <a:ln w="9525">
            <a:noFill/>
            <a:miter lim="800000"/>
            <a:headEnd/>
            <a:tailEnd/>
          </a:ln>
        </p:spPr>
        <p:txBody>
          <a:bodyPr>
            <a:spAutoFit/>
          </a:bodyPr>
          <a:lstStyle/>
          <a:p>
            <a:pPr>
              <a:spcBef>
                <a:spcPct val="50000"/>
              </a:spcBef>
            </a:pPr>
            <a:r>
              <a:rPr lang="en-US" sz="1200"/>
              <a:t>North East :  45º</a:t>
            </a:r>
          </a:p>
        </p:txBody>
      </p:sp>
      <p:sp>
        <p:nvSpPr>
          <p:cNvPr id="24593" name="Text Box 17"/>
          <p:cNvSpPr txBox="1">
            <a:spLocks noChangeArrowheads="1"/>
          </p:cNvSpPr>
          <p:nvPr/>
        </p:nvSpPr>
        <p:spPr bwMode="auto">
          <a:xfrm>
            <a:off x="1676400" y="5181600"/>
            <a:ext cx="1828800" cy="274638"/>
          </a:xfrm>
          <a:prstGeom prst="rect">
            <a:avLst/>
          </a:prstGeom>
          <a:noFill/>
          <a:ln w="9525">
            <a:noFill/>
            <a:miter lim="800000"/>
            <a:headEnd/>
            <a:tailEnd/>
          </a:ln>
        </p:spPr>
        <p:txBody>
          <a:bodyPr>
            <a:spAutoFit/>
          </a:bodyPr>
          <a:lstStyle/>
          <a:p>
            <a:pPr>
              <a:spcBef>
                <a:spcPct val="50000"/>
              </a:spcBef>
            </a:pPr>
            <a:r>
              <a:rPr lang="en-US" sz="1200"/>
              <a:t>South West :  225º</a:t>
            </a:r>
          </a:p>
        </p:txBody>
      </p:sp>
      <p:sp>
        <p:nvSpPr>
          <p:cNvPr id="24594" name="Text Box 18"/>
          <p:cNvSpPr txBox="1">
            <a:spLocks noChangeArrowheads="1"/>
          </p:cNvSpPr>
          <p:nvPr/>
        </p:nvSpPr>
        <p:spPr bwMode="auto">
          <a:xfrm>
            <a:off x="5867400" y="5257800"/>
            <a:ext cx="1676400" cy="274638"/>
          </a:xfrm>
          <a:prstGeom prst="rect">
            <a:avLst/>
          </a:prstGeom>
          <a:noFill/>
          <a:ln w="9525">
            <a:noFill/>
            <a:miter lim="800000"/>
            <a:headEnd/>
            <a:tailEnd/>
          </a:ln>
        </p:spPr>
        <p:txBody>
          <a:bodyPr>
            <a:spAutoFit/>
          </a:bodyPr>
          <a:lstStyle/>
          <a:p>
            <a:pPr>
              <a:spcBef>
                <a:spcPct val="50000"/>
              </a:spcBef>
            </a:pPr>
            <a:r>
              <a:rPr lang="en-US" sz="1200"/>
              <a:t>South East :  135º</a:t>
            </a:r>
          </a:p>
        </p:txBody>
      </p:sp>
      <p:sp>
        <p:nvSpPr>
          <p:cNvPr id="24595" name="Text Box 19"/>
          <p:cNvSpPr txBox="1">
            <a:spLocks noChangeArrowheads="1"/>
          </p:cNvSpPr>
          <p:nvPr/>
        </p:nvSpPr>
        <p:spPr bwMode="auto">
          <a:xfrm>
            <a:off x="1447800" y="2514600"/>
            <a:ext cx="1752600" cy="274638"/>
          </a:xfrm>
          <a:prstGeom prst="rect">
            <a:avLst/>
          </a:prstGeom>
          <a:noFill/>
          <a:ln w="9525">
            <a:noFill/>
            <a:miter lim="800000"/>
            <a:headEnd/>
            <a:tailEnd/>
          </a:ln>
        </p:spPr>
        <p:txBody>
          <a:bodyPr>
            <a:spAutoFit/>
          </a:bodyPr>
          <a:lstStyle/>
          <a:p>
            <a:pPr>
              <a:spcBef>
                <a:spcPct val="50000"/>
              </a:spcBef>
            </a:pPr>
            <a:r>
              <a:rPr lang="en-US" sz="1200"/>
              <a:t>North West :  315º</a:t>
            </a:r>
          </a:p>
        </p:txBody>
      </p:sp>
      <p:sp>
        <p:nvSpPr>
          <p:cNvPr id="93204" name="Text Box 20"/>
          <p:cNvSpPr txBox="1">
            <a:spLocks noChangeArrowheads="1"/>
          </p:cNvSpPr>
          <p:nvPr/>
        </p:nvSpPr>
        <p:spPr bwMode="auto">
          <a:xfrm>
            <a:off x="3962400" y="1752600"/>
            <a:ext cx="13716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0º &amp; 360º</a:t>
            </a:r>
          </a:p>
        </p:txBody>
      </p:sp>
      <p:sp>
        <p:nvSpPr>
          <p:cNvPr id="93205" name="Text Box 21"/>
          <p:cNvSpPr txBox="1">
            <a:spLocks noChangeArrowheads="1"/>
          </p:cNvSpPr>
          <p:nvPr/>
        </p:nvSpPr>
        <p:spPr bwMode="auto">
          <a:xfrm>
            <a:off x="2057400" y="3733800"/>
            <a:ext cx="7620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270º</a:t>
            </a:r>
          </a:p>
        </p:txBody>
      </p:sp>
      <p:sp>
        <p:nvSpPr>
          <p:cNvPr id="93206" name="Text Box 22"/>
          <p:cNvSpPr txBox="1">
            <a:spLocks noChangeArrowheads="1"/>
          </p:cNvSpPr>
          <p:nvPr/>
        </p:nvSpPr>
        <p:spPr bwMode="auto">
          <a:xfrm>
            <a:off x="4191000" y="5715000"/>
            <a:ext cx="7620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180º</a:t>
            </a:r>
          </a:p>
        </p:txBody>
      </p:sp>
      <p:sp>
        <p:nvSpPr>
          <p:cNvPr id="93207" name="Text Box 23"/>
          <p:cNvSpPr txBox="1">
            <a:spLocks noChangeArrowheads="1"/>
          </p:cNvSpPr>
          <p:nvPr/>
        </p:nvSpPr>
        <p:spPr bwMode="auto">
          <a:xfrm>
            <a:off x="6400800" y="3733800"/>
            <a:ext cx="762000" cy="396875"/>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90º</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Magnetic Variation</a:t>
            </a:r>
            <a:endParaRPr lang="en-US" b="1" smtClean="0">
              <a:solidFill>
                <a:schemeClr val="tx1"/>
              </a:solidFill>
              <a:latin typeface="Arial" charset="0"/>
            </a:endParaRPr>
          </a:p>
        </p:txBody>
      </p:sp>
      <p:sp>
        <p:nvSpPr>
          <p:cNvPr id="91139" name="Rectangle 3"/>
          <p:cNvSpPr>
            <a:spLocks noGrp="1" noChangeArrowheads="1"/>
          </p:cNvSpPr>
          <p:nvPr>
            <p:ph type="body" idx="1"/>
          </p:nvPr>
        </p:nvSpPr>
        <p:spPr>
          <a:xfrm>
            <a:off x="609600" y="2438400"/>
            <a:ext cx="3276600" cy="3048000"/>
          </a:xfrm>
        </p:spPr>
        <p:txBody>
          <a:bodyPr/>
          <a:lstStyle/>
          <a:p>
            <a:pPr>
              <a:defRPr/>
            </a:pPr>
            <a:r>
              <a:rPr lang="en-US" sz="2400" dirty="0" smtClean="0">
                <a:latin typeface="Arial" pitchFamily="34" charset="0"/>
              </a:rPr>
              <a:t>The difference in degrees between </a:t>
            </a:r>
            <a:r>
              <a:rPr lang="en-US" sz="2400" b="1" dirty="0" smtClean="0">
                <a:effectLst>
                  <a:outerShdw blurRad="38100" dist="38100" dir="2700000" algn="tl">
                    <a:srgbClr val="C0C0C0"/>
                  </a:outerShdw>
                </a:effectLst>
                <a:latin typeface="Arial" pitchFamily="34" charset="0"/>
              </a:rPr>
              <a:t>Magnetic (Mag)</a:t>
            </a:r>
            <a:r>
              <a:rPr lang="en-US" sz="2400" dirty="0" smtClean="0">
                <a:latin typeface="Arial" pitchFamily="34" charset="0"/>
              </a:rPr>
              <a:t> </a:t>
            </a:r>
            <a:r>
              <a:rPr lang="en-US" sz="2400" b="1" dirty="0" smtClean="0">
                <a:effectLst>
                  <a:outerShdw blurRad="38100" dist="38100" dir="2700000" algn="tl">
                    <a:srgbClr val="C0C0C0"/>
                  </a:outerShdw>
                </a:effectLst>
                <a:latin typeface="Arial" pitchFamily="34" charset="0"/>
              </a:rPr>
              <a:t>North</a:t>
            </a:r>
            <a:r>
              <a:rPr lang="en-US" sz="2400" dirty="0" smtClean="0">
                <a:latin typeface="Arial" pitchFamily="34" charset="0"/>
              </a:rPr>
              <a:t> and </a:t>
            </a:r>
            <a:r>
              <a:rPr lang="en-US" sz="2400" b="1" dirty="0" smtClean="0">
                <a:effectLst>
                  <a:outerShdw blurRad="38100" dist="38100" dir="2700000" algn="tl">
                    <a:srgbClr val="C0C0C0"/>
                  </a:outerShdw>
                </a:effectLst>
                <a:latin typeface="Arial" pitchFamily="34" charset="0"/>
              </a:rPr>
              <a:t>Grid North</a:t>
            </a:r>
            <a:r>
              <a:rPr lang="en-US" sz="2400" dirty="0" smtClean="0">
                <a:latin typeface="Arial" pitchFamily="34" charset="0"/>
              </a:rPr>
              <a:t> is referred to as the Magnetic Variation (usually 4º West in UK.)</a:t>
            </a:r>
          </a:p>
          <a:p>
            <a:pPr>
              <a:defRPr/>
            </a:pPr>
            <a:endParaRPr lang="en-US" dirty="0" smtClean="0">
              <a:latin typeface="Comic Sans MS" pitchFamily="66" charset="0"/>
            </a:endParaRPr>
          </a:p>
        </p:txBody>
      </p:sp>
      <p:sp>
        <p:nvSpPr>
          <p:cNvPr id="91140" name="Line 4"/>
          <p:cNvSpPr>
            <a:spLocks noChangeShapeType="1"/>
          </p:cNvSpPr>
          <p:nvPr/>
        </p:nvSpPr>
        <p:spPr bwMode="auto">
          <a:xfrm flipV="1">
            <a:off x="6629400" y="2209800"/>
            <a:ext cx="0" cy="3048000"/>
          </a:xfrm>
          <a:prstGeom prst="line">
            <a:avLst/>
          </a:prstGeom>
          <a:noFill/>
          <a:ln w="28575">
            <a:solidFill>
              <a:srgbClr val="000000"/>
            </a:solidFill>
            <a:round/>
            <a:headEnd type="diamond" w="med" len="me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1141" name="Line 5"/>
          <p:cNvSpPr>
            <a:spLocks noChangeShapeType="1"/>
          </p:cNvSpPr>
          <p:nvPr/>
        </p:nvSpPr>
        <p:spPr bwMode="auto">
          <a:xfrm>
            <a:off x="6400800" y="2438400"/>
            <a:ext cx="228600" cy="2819400"/>
          </a:xfrm>
          <a:prstGeom prst="line">
            <a:avLst/>
          </a:prstGeom>
          <a:noFill/>
          <a:ln w="19050">
            <a:solidFill>
              <a:srgbClr val="000000"/>
            </a:solidFill>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1146" name="Line 10"/>
          <p:cNvSpPr>
            <a:spLocks noChangeShapeType="1"/>
          </p:cNvSpPr>
          <p:nvPr/>
        </p:nvSpPr>
        <p:spPr bwMode="auto">
          <a:xfrm flipH="1" flipV="1">
            <a:off x="5791200" y="2438400"/>
            <a:ext cx="838200" cy="2819400"/>
          </a:xfrm>
          <a:prstGeom prst="line">
            <a:avLst/>
          </a:prstGeom>
          <a:noFill/>
          <a:ln w="19050">
            <a:solidFill>
              <a:srgbClr val="000000"/>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1147" name="Line 11"/>
          <p:cNvSpPr>
            <a:spLocks noChangeShapeType="1"/>
          </p:cNvSpPr>
          <p:nvPr/>
        </p:nvSpPr>
        <p:spPr bwMode="auto">
          <a:xfrm flipV="1">
            <a:off x="6629400" y="2057400"/>
            <a:ext cx="762000" cy="457200"/>
          </a:xfrm>
          <a:prstGeom prst="line">
            <a:avLst/>
          </a:prstGeom>
          <a:noFill/>
          <a:ln w="3175" cap="rnd">
            <a:solidFill>
              <a:srgbClr val="000000"/>
            </a:solidFill>
            <a:prstDash val="sysDot"/>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1149" name="Line 13"/>
          <p:cNvSpPr>
            <a:spLocks noChangeShapeType="1"/>
          </p:cNvSpPr>
          <p:nvPr/>
        </p:nvSpPr>
        <p:spPr bwMode="auto">
          <a:xfrm flipV="1">
            <a:off x="6477000" y="2667000"/>
            <a:ext cx="838200" cy="533400"/>
          </a:xfrm>
          <a:prstGeom prst="line">
            <a:avLst/>
          </a:prstGeom>
          <a:noFill/>
          <a:ln w="9525" cap="rnd">
            <a:solidFill>
              <a:srgbClr val="000000"/>
            </a:solidFill>
            <a:prstDash val="sysDot"/>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1150" name="Line 14"/>
          <p:cNvSpPr>
            <a:spLocks noChangeShapeType="1"/>
          </p:cNvSpPr>
          <p:nvPr/>
        </p:nvSpPr>
        <p:spPr bwMode="auto">
          <a:xfrm flipH="1">
            <a:off x="5334000" y="3200400"/>
            <a:ext cx="685800" cy="0"/>
          </a:xfrm>
          <a:prstGeom prst="line">
            <a:avLst/>
          </a:prstGeom>
          <a:noFill/>
          <a:ln w="9525" cap="rnd">
            <a:solidFill>
              <a:srgbClr val="000000"/>
            </a:solidFill>
            <a:prstDash val="sysDot"/>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25610" name="Text Box 15"/>
          <p:cNvSpPr txBox="1">
            <a:spLocks noChangeArrowheads="1"/>
          </p:cNvSpPr>
          <p:nvPr/>
        </p:nvSpPr>
        <p:spPr bwMode="auto">
          <a:xfrm>
            <a:off x="7239000" y="1905000"/>
            <a:ext cx="1295400" cy="336550"/>
          </a:xfrm>
          <a:prstGeom prst="rect">
            <a:avLst/>
          </a:prstGeom>
          <a:noFill/>
          <a:ln w="9525">
            <a:noFill/>
            <a:miter lim="800000"/>
            <a:headEnd/>
            <a:tailEnd/>
          </a:ln>
        </p:spPr>
        <p:txBody>
          <a:bodyPr>
            <a:spAutoFit/>
          </a:bodyPr>
          <a:lstStyle/>
          <a:p>
            <a:pPr>
              <a:spcBef>
                <a:spcPct val="50000"/>
              </a:spcBef>
            </a:pPr>
            <a:r>
              <a:rPr lang="en-US" sz="1600"/>
              <a:t>True North</a:t>
            </a:r>
          </a:p>
        </p:txBody>
      </p:sp>
      <p:sp>
        <p:nvSpPr>
          <p:cNvPr id="25611" name="Text Box 16"/>
          <p:cNvSpPr txBox="1">
            <a:spLocks noChangeArrowheads="1"/>
          </p:cNvSpPr>
          <p:nvPr/>
        </p:nvSpPr>
        <p:spPr bwMode="auto">
          <a:xfrm>
            <a:off x="7239000" y="2438400"/>
            <a:ext cx="1295400"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rPr>
              <a:t>Grid North</a:t>
            </a:r>
          </a:p>
        </p:txBody>
      </p:sp>
      <p:sp>
        <p:nvSpPr>
          <p:cNvPr id="25612" name="Text Box 17"/>
          <p:cNvSpPr txBox="1">
            <a:spLocks noChangeArrowheads="1"/>
          </p:cNvSpPr>
          <p:nvPr/>
        </p:nvSpPr>
        <p:spPr bwMode="auto">
          <a:xfrm>
            <a:off x="3810000" y="2971800"/>
            <a:ext cx="1600200"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rPr>
              <a:t>Magnetic North</a:t>
            </a:r>
          </a:p>
        </p:txBody>
      </p:sp>
      <p:sp>
        <p:nvSpPr>
          <p:cNvPr id="91155" name="Line 19"/>
          <p:cNvSpPr>
            <a:spLocks noChangeShapeType="1"/>
          </p:cNvSpPr>
          <p:nvPr/>
        </p:nvSpPr>
        <p:spPr bwMode="auto">
          <a:xfrm rot="1662945" flipV="1">
            <a:off x="6248400" y="3810000"/>
            <a:ext cx="228600" cy="152400"/>
          </a:xfrm>
          <a:prstGeom prst="line">
            <a:avLst/>
          </a:prstGeom>
          <a:noFill/>
          <a:ln w="9525">
            <a:solidFill>
              <a:srgbClr val="000000"/>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91156" name="Line 20"/>
          <p:cNvSpPr>
            <a:spLocks noChangeShapeType="1"/>
          </p:cNvSpPr>
          <p:nvPr/>
        </p:nvSpPr>
        <p:spPr bwMode="auto">
          <a:xfrm flipH="1">
            <a:off x="5257800" y="3962400"/>
            <a:ext cx="990600" cy="533400"/>
          </a:xfrm>
          <a:prstGeom prst="line">
            <a:avLst/>
          </a:prstGeom>
          <a:noFill/>
          <a:ln w="9525" cap="rnd">
            <a:solidFill>
              <a:srgbClr val="000000"/>
            </a:solidFill>
            <a:prstDash val="sysDot"/>
            <a:round/>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25615" name="Text Box 22"/>
          <p:cNvSpPr txBox="1">
            <a:spLocks noChangeArrowheads="1"/>
          </p:cNvSpPr>
          <p:nvPr/>
        </p:nvSpPr>
        <p:spPr bwMode="auto">
          <a:xfrm>
            <a:off x="4953000" y="4419600"/>
            <a:ext cx="457200"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rPr>
              <a:t>5º</a:t>
            </a:r>
            <a:endParaRPr lang="en-US" sz="16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Map &amp; Compass Work</a:t>
            </a:r>
            <a:endParaRPr lang="en-US" b="1" smtClean="0">
              <a:solidFill>
                <a:schemeClr val="tx1"/>
              </a:solidFill>
              <a:latin typeface="Arial" charset="0"/>
            </a:endParaRPr>
          </a:p>
        </p:txBody>
      </p:sp>
      <p:sp>
        <p:nvSpPr>
          <p:cNvPr id="26627" name="Rectangle 3"/>
          <p:cNvSpPr>
            <a:spLocks noGrp="1" noChangeArrowheads="1"/>
          </p:cNvSpPr>
          <p:nvPr>
            <p:ph type="body" idx="1"/>
          </p:nvPr>
        </p:nvSpPr>
        <p:spPr>
          <a:xfrm>
            <a:off x="684213" y="1700213"/>
            <a:ext cx="7772400" cy="3429000"/>
          </a:xfrm>
        </p:spPr>
        <p:txBody>
          <a:bodyPr/>
          <a:lstStyle/>
          <a:p>
            <a:pPr algn="ctr">
              <a:buFontTx/>
              <a:buNone/>
            </a:pPr>
            <a:r>
              <a:rPr lang="en-US" sz="2400" smtClean="0">
                <a:latin typeface="Arial" charset="0"/>
              </a:rPr>
              <a:t>Mag to Grid…………. </a:t>
            </a:r>
            <a:r>
              <a:rPr lang="en-US" sz="2400" smtClean="0">
                <a:solidFill>
                  <a:srgbClr val="FFFF00"/>
                </a:solidFill>
                <a:latin typeface="Arial" charset="0"/>
              </a:rPr>
              <a:t>GET RID</a:t>
            </a:r>
          </a:p>
          <a:p>
            <a:pPr algn="ctr">
              <a:buFontTx/>
              <a:buNone/>
            </a:pPr>
            <a:endParaRPr lang="en-US" sz="2400" smtClean="0">
              <a:latin typeface="Arial" charset="0"/>
            </a:endParaRPr>
          </a:p>
          <a:p>
            <a:pPr algn="ctr">
              <a:buFontTx/>
              <a:buNone/>
            </a:pPr>
            <a:r>
              <a:rPr lang="en-US" sz="2400" smtClean="0">
                <a:latin typeface="Arial" charset="0"/>
              </a:rPr>
              <a:t>Grid to Mag………….</a:t>
            </a:r>
            <a:r>
              <a:rPr lang="en-US" sz="2400" smtClean="0">
                <a:solidFill>
                  <a:srgbClr val="FFFF00"/>
                </a:solidFill>
                <a:latin typeface="Arial" charset="0"/>
              </a:rPr>
              <a:t>ADD</a:t>
            </a:r>
          </a:p>
          <a:p>
            <a:pPr algn="ctr">
              <a:buFontTx/>
              <a:buNone/>
            </a:pPr>
            <a:endParaRPr lang="en-US" sz="2400" smtClean="0">
              <a:latin typeface="Arial" charset="0"/>
            </a:endParaRPr>
          </a:p>
          <a:p>
            <a:pPr algn="ctr">
              <a:buFontTx/>
              <a:buNone/>
            </a:pPr>
            <a:r>
              <a:rPr lang="en-US" sz="2400" smtClean="0">
                <a:latin typeface="Arial" charset="0"/>
              </a:rPr>
              <a:t>(usually 4º West in UK)</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Map &amp; Compass Work</a:t>
            </a:r>
            <a:endParaRPr lang="en-US" b="1" smtClean="0">
              <a:solidFill>
                <a:schemeClr val="tx1"/>
              </a:solidFill>
              <a:latin typeface="Arial" charset="0"/>
            </a:endParaRPr>
          </a:p>
        </p:txBody>
      </p:sp>
      <p:sp>
        <p:nvSpPr>
          <p:cNvPr id="27651" name="Rectangle 3"/>
          <p:cNvSpPr>
            <a:spLocks noGrp="1" noChangeArrowheads="1"/>
          </p:cNvSpPr>
          <p:nvPr>
            <p:ph type="body" idx="1"/>
          </p:nvPr>
        </p:nvSpPr>
        <p:spPr>
          <a:xfrm>
            <a:off x="685800" y="1676400"/>
            <a:ext cx="7772400" cy="4114800"/>
          </a:xfrm>
        </p:spPr>
        <p:txBody>
          <a:bodyPr/>
          <a:lstStyle/>
          <a:p>
            <a:r>
              <a:rPr lang="en-US" sz="2400" smtClean="0">
                <a:latin typeface="Arial" charset="0"/>
              </a:rPr>
              <a:t>When working from the map we deal with </a:t>
            </a:r>
            <a:r>
              <a:rPr lang="en-US" sz="2400" smtClean="0">
                <a:solidFill>
                  <a:srgbClr val="000000"/>
                </a:solidFill>
                <a:latin typeface="Arial" charset="0"/>
              </a:rPr>
              <a:t>Grid Bearings</a:t>
            </a:r>
          </a:p>
          <a:p>
            <a:r>
              <a:rPr lang="en-US" sz="2400" smtClean="0">
                <a:latin typeface="Arial" charset="0"/>
              </a:rPr>
              <a:t>When following a compass on the ground we work with </a:t>
            </a:r>
            <a:r>
              <a:rPr lang="en-US" sz="2400" smtClean="0">
                <a:solidFill>
                  <a:srgbClr val="FFFF00"/>
                </a:solidFill>
                <a:latin typeface="Arial" charset="0"/>
              </a:rPr>
              <a:t>Magnetic Bearings</a:t>
            </a:r>
            <a:endParaRPr lang="en-US" sz="2400" smtClean="0">
              <a:solidFill>
                <a:srgbClr val="000000"/>
              </a:solidFill>
              <a:latin typeface="Arial" charset="0"/>
            </a:endParaRPr>
          </a:p>
          <a:p>
            <a:r>
              <a:rPr lang="en-US" sz="2400" smtClean="0">
                <a:latin typeface="Arial" charset="0"/>
              </a:rPr>
              <a:t>There is a simple system which enables us to convert </a:t>
            </a:r>
            <a:r>
              <a:rPr lang="en-US" sz="2400" smtClean="0">
                <a:solidFill>
                  <a:srgbClr val="FFFF00"/>
                </a:solidFill>
                <a:latin typeface="Arial" charset="0"/>
              </a:rPr>
              <a:t>Grid to Mag </a:t>
            </a:r>
            <a:r>
              <a:rPr lang="en-US" sz="2400" smtClean="0">
                <a:latin typeface="Arial" charset="0"/>
              </a:rPr>
              <a:t>and</a:t>
            </a:r>
            <a:r>
              <a:rPr lang="en-US" sz="2400" smtClean="0">
                <a:solidFill>
                  <a:srgbClr val="D60093"/>
                </a:solidFill>
                <a:latin typeface="Arial" charset="0"/>
              </a:rPr>
              <a:t> </a:t>
            </a:r>
            <a:r>
              <a:rPr lang="en-US" sz="2400" smtClean="0">
                <a:solidFill>
                  <a:srgbClr val="FFFF00"/>
                </a:solidFill>
                <a:latin typeface="Arial" charset="0"/>
              </a:rPr>
              <a:t>Mag to Grid</a:t>
            </a:r>
            <a:endParaRPr lang="en-US" sz="2400" smtClean="0">
              <a:solidFill>
                <a:srgbClr val="D60093"/>
              </a:solidFill>
              <a:latin typeface="Arial" charset="0"/>
            </a:endParaRPr>
          </a:p>
          <a:p>
            <a:r>
              <a:rPr lang="en-US" sz="2400" smtClean="0">
                <a:latin typeface="Arial" charset="0"/>
              </a:rPr>
              <a:t>The system refers to whether we add or subtract the magnetic variation to convert the bearing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55650" y="0"/>
            <a:ext cx="7772400" cy="1143000"/>
          </a:xfrm>
        </p:spPr>
        <p:txBody>
          <a:bodyPr/>
          <a:lstStyle/>
          <a:p>
            <a:r>
              <a:rPr lang="en-US" smtClean="0">
                <a:solidFill>
                  <a:schemeClr val="tx1"/>
                </a:solidFill>
                <a:latin typeface="Arial" charset="0"/>
              </a:rPr>
              <a:t>Points to Note</a:t>
            </a:r>
            <a:endParaRPr lang="en-US" b="1" smtClean="0">
              <a:solidFill>
                <a:schemeClr val="tx1"/>
              </a:solidFill>
              <a:latin typeface="Arial" charset="0"/>
            </a:endParaRPr>
          </a:p>
        </p:txBody>
      </p:sp>
      <p:sp>
        <p:nvSpPr>
          <p:cNvPr id="28675" name="Rectangle 3"/>
          <p:cNvSpPr>
            <a:spLocks noGrp="1" noChangeArrowheads="1"/>
          </p:cNvSpPr>
          <p:nvPr>
            <p:ph type="body" idx="1"/>
          </p:nvPr>
        </p:nvSpPr>
        <p:spPr>
          <a:xfrm>
            <a:off x="685800" y="1295400"/>
            <a:ext cx="7772400" cy="4114800"/>
          </a:xfrm>
        </p:spPr>
        <p:txBody>
          <a:bodyPr/>
          <a:lstStyle/>
          <a:p>
            <a:r>
              <a:rPr lang="en-US" sz="2400" smtClean="0">
                <a:latin typeface="Arial" charset="0"/>
              </a:rPr>
              <a:t>Stand clear of metal objects when using the compass.  They will cause the needle to deviate and create inaccurate bearings.  Objects as small as watches can make a difference.</a:t>
            </a:r>
          </a:p>
          <a:p>
            <a:r>
              <a:rPr lang="en-US" sz="2400" smtClean="0">
                <a:latin typeface="Arial" charset="0"/>
              </a:rPr>
              <a:t>Hold the compass as flat as possible to allow the needle to move freely.</a:t>
            </a:r>
          </a:p>
          <a:p>
            <a:r>
              <a:rPr lang="en-US" sz="2400" smtClean="0">
                <a:latin typeface="Arial" charset="0"/>
              </a:rPr>
              <a:t>Look after your compass - try to avoid dropping or knocking it.</a:t>
            </a:r>
          </a:p>
          <a:p>
            <a:r>
              <a:rPr lang="en-US" sz="2400" smtClean="0">
                <a:latin typeface="Arial" charset="0"/>
              </a:rPr>
              <a:t>Store away from other compasses and electrical equipment.</a:t>
            </a:r>
          </a:p>
          <a:p>
            <a:r>
              <a:rPr lang="en-US" sz="2400" smtClean="0">
                <a:latin typeface="Arial" charset="0"/>
              </a:rPr>
              <a:t>Your compass may need replacing if a large air bubble forms in the Compass Housing.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80963"/>
            <a:ext cx="8229600" cy="684212"/>
          </a:xfrm>
        </p:spPr>
        <p:txBody>
          <a:bodyPr/>
          <a:lstStyle/>
          <a:p>
            <a:r>
              <a:rPr lang="en-GB" smtClean="0">
                <a:latin typeface="Arial" charset="0"/>
              </a:rPr>
              <a:t>Setting a compass heading</a:t>
            </a:r>
          </a:p>
        </p:txBody>
      </p:sp>
      <p:pic>
        <p:nvPicPr>
          <p:cNvPr id="29699" name="Picture 3"/>
          <p:cNvPicPr>
            <a:picLocks noChangeAspect="1" noChangeArrowheads="1"/>
          </p:cNvPicPr>
          <p:nvPr/>
        </p:nvPicPr>
        <p:blipFill>
          <a:blip r:embed="rId2" cstate="print"/>
          <a:srcRect/>
          <a:stretch>
            <a:fillRect/>
          </a:stretch>
        </p:blipFill>
        <p:spPr bwMode="auto">
          <a:xfrm>
            <a:off x="3348038" y="1844675"/>
            <a:ext cx="2335212" cy="2376488"/>
          </a:xfrm>
          <a:prstGeom prst="rect">
            <a:avLst/>
          </a:prstGeom>
          <a:noFill/>
          <a:ln w="15875">
            <a:noFill/>
            <a:miter lim="800000"/>
            <a:headEnd/>
            <a:tailEnd/>
          </a:ln>
        </p:spPr>
      </p:pic>
      <p:pic>
        <p:nvPicPr>
          <p:cNvPr id="29700" name="Picture 4"/>
          <p:cNvPicPr>
            <a:picLocks noChangeAspect="1" noChangeArrowheads="1"/>
          </p:cNvPicPr>
          <p:nvPr/>
        </p:nvPicPr>
        <p:blipFill>
          <a:blip r:embed="rId3" cstate="print"/>
          <a:srcRect/>
          <a:stretch>
            <a:fillRect/>
          </a:stretch>
        </p:blipFill>
        <p:spPr bwMode="auto">
          <a:xfrm>
            <a:off x="6516688" y="1341438"/>
            <a:ext cx="2351087" cy="3240087"/>
          </a:xfrm>
          <a:prstGeom prst="rect">
            <a:avLst/>
          </a:prstGeom>
          <a:noFill/>
          <a:ln w="15875">
            <a:noFill/>
            <a:miter lim="800000"/>
            <a:headEnd/>
            <a:tailEnd/>
          </a:ln>
        </p:spPr>
      </p:pic>
      <p:pic>
        <p:nvPicPr>
          <p:cNvPr id="29701" name="Picture 5"/>
          <p:cNvPicPr>
            <a:picLocks noChangeAspect="1" noChangeArrowheads="1"/>
          </p:cNvPicPr>
          <p:nvPr/>
        </p:nvPicPr>
        <p:blipFill>
          <a:blip r:embed="rId4" cstate="print"/>
          <a:srcRect/>
          <a:stretch>
            <a:fillRect/>
          </a:stretch>
        </p:blipFill>
        <p:spPr bwMode="auto">
          <a:xfrm>
            <a:off x="468313" y="1989138"/>
            <a:ext cx="1990725" cy="2232025"/>
          </a:xfrm>
          <a:prstGeom prst="rect">
            <a:avLst/>
          </a:prstGeom>
          <a:noFill/>
          <a:ln w="15875">
            <a:noFill/>
            <a:miter lim="800000"/>
            <a:headEnd/>
            <a:tailEnd/>
          </a:ln>
        </p:spPr>
      </p:pic>
      <p:sp>
        <p:nvSpPr>
          <p:cNvPr id="9" name="Right Arrow 8"/>
          <p:cNvSpPr/>
          <p:nvPr/>
        </p:nvSpPr>
        <p:spPr>
          <a:xfrm>
            <a:off x="2411413" y="2852738"/>
            <a:ext cx="979487" cy="484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00"/>
              </a:solidFill>
            </a:endParaRPr>
          </a:p>
        </p:txBody>
      </p:sp>
      <p:sp>
        <p:nvSpPr>
          <p:cNvPr id="10" name="Right Arrow 9"/>
          <p:cNvSpPr/>
          <p:nvPr/>
        </p:nvSpPr>
        <p:spPr>
          <a:xfrm>
            <a:off x="5651500" y="2781300"/>
            <a:ext cx="979488"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0963"/>
            <a:ext cx="8229600" cy="684212"/>
          </a:xfrm>
        </p:spPr>
        <p:txBody>
          <a:bodyPr/>
          <a:lstStyle/>
          <a:p>
            <a:r>
              <a:rPr lang="en-GB" smtClean="0">
                <a:latin typeface="Arial" charset="0"/>
              </a:rPr>
              <a:t>Basic Navigation Using Map and Compass</a:t>
            </a:r>
          </a:p>
        </p:txBody>
      </p:sp>
      <p:sp>
        <p:nvSpPr>
          <p:cNvPr id="13315" name="Content Placeholder 4"/>
          <p:cNvSpPr>
            <a:spLocks noGrp="1"/>
          </p:cNvSpPr>
          <p:nvPr>
            <p:ph idx="1"/>
          </p:nvPr>
        </p:nvSpPr>
        <p:spPr>
          <a:xfrm>
            <a:off x="468313" y="1052513"/>
            <a:ext cx="8229600" cy="4679950"/>
          </a:xfrm>
        </p:spPr>
        <p:txBody>
          <a:bodyPr/>
          <a:lstStyle/>
          <a:p>
            <a:pPr algn="ctr">
              <a:buFontTx/>
              <a:buNone/>
            </a:pPr>
            <a:r>
              <a:rPr lang="en-GB" smtClean="0"/>
              <a:t>Learning Outcome 3:</a:t>
            </a:r>
          </a:p>
          <a:p>
            <a:pPr algn="ctr">
              <a:buFontTx/>
              <a:buNone/>
            </a:pPr>
            <a:endParaRPr lang="en-GB" smtClean="0"/>
          </a:p>
          <a:p>
            <a:pPr algn="ctr">
              <a:buFontTx/>
              <a:buNone/>
            </a:pPr>
            <a:r>
              <a:rPr lang="en-GB" smtClean="0"/>
              <a:t>Be able to use a lightweight compass for practical navigation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Map to Ground</a:t>
            </a:r>
          </a:p>
        </p:txBody>
      </p:sp>
      <p:sp>
        <p:nvSpPr>
          <p:cNvPr id="30723" name="Rectangle 1027"/>
          <p:cNvSpPr>
            <a:spLocks noGrp="1" noChangeArrowheads="1"/>
          </p:cNvSpPr>
          <p:nvPr>
            <p:ph type="body" idx="1"/>
          </p:nvPr>
        </p:nvSpPr>
        <p:spPr>
          <a:xfrm>
            <a:off x="755650" y="2276475"/>
            <a:ext cx="7772400" cy="1219200"/>
          </a:xfrm>
        </p:spPr>
        <p:txBody>
          <a:bodyPr/>
          <a:lstStyle/>
          <a:p>
            <a:pPr algn="ctr">
              <a:buFontTx/>
              <a:buNone/>
            </a:pPr>
            <a:r>
              <a:rPr lang="en-US" sz="3200" smtClean="0">
                <a:latin typeface="Arial" charset="0"/>
              </a:rPr>
              <a:t>Grid to Mag………….</a:t>
            </a:r>
            <a:r>
              <a:rPr lang="en-US" sz="3200" smtClean="0">
                <a:solidFill>
                  <a:srgbClr val="FFFF00"/>
                </a:solidFill>
                <a:latin typeface="Arial" charset="0"/>
              </a:rPr>
              <a:t>ADD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Map to Ground</a:t>
            </a:r>
            <a:endParaRPr lang="en-US" b="1" smtClean="0">
              <a:solidFill>
                <a:schemeClr val="tx1"/>
              </a:solidFill>
              <a:latin typeface="Arial" charset="0"/>
            </a:endParaRPr>
          </a:p>
        </p:txBody>
      </p:sp>
      <p:sp>
        <p:nvSpPr>
          <p:cNvPr id="31747" name="Rectangle 3"/>
          <p:cNvSpPr>
            <a:spLocks noGrp="1" noChangeArrowheads="1"/>
          </p:cNvSpPr>
          <p:nvPr>
            <p:ph type="body" idx="1"/>
          </p:nvPr>
        </p:nvSpPr>
        <p:spPr/>
        <p:txBody>
          <a:bodyPr/>
          <a:lstStyle/>
          <a:p>
            <a:r>
              <a:rPr lang="en-US" sz="2400" smtClean="0">
                <a:latin typeface="Arial" charset="0"/>
              </a:rPr>
              <a:t>Select a start and finish point on the map.</a:t>
            </a:r>
          </a:p>
          <a:p>
            <a:r>
              <a:rPr lang="en-US" sz="2400" smtClean="0">
                <a:latin typeface="Arial" charset="0"/>
              </a:rPr>
              <a:t>Line up the edge of the compass with the line along which you intend to travel.</a:t>
            </a:r>
          </a:p>
          <a:p>
            <a:endParaRPr lang="en-US" sz="2400" smtClean="0">
              <a:latin typeface="Arial" charset="0"/>
            </a:endParaRPr>
          </a:p>
          <a:p>
            <a:r>
              <a:rPr lang="en-US" sz="2400" smtClean="0">
                <a:latin typeface="Arial" charset="0"/>
              </a:rPr>
              <a:t>Keeping the base plate static - rotate the compass housing until the orienting lines are parallel with the Eastings and the </a:t>
            </a:r>
            <a:r>
              <a:rPr lang="en-US" sz="2400" smtClean="0">
                <a:solidFill>
                  <a:srgbClr val="FFFF00"/>
                </a:solidFill>
                <a:latin typeface="Arial" charset="0"/>
              </a:rPr>
              <a:t>red ‘N’</a:t>
            </a:r>
            <a:r>
              <a:rPr lang="en-US" sz="2400" smtClean="0">
                <a:latin typeface="Arial" charset="0"/>
              </a:rPr>
              <a:t> is pointing to North on your map.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Map to Ground</a:t>
            </a:r>
            <a:endParaRPr lang="en-US" b="1" smtClean="0">
              <a:solidFill>
                <a:schemeClr val="tx1"/>
              </a:solidFill>
              <a:latin typeface="Arial" charset="0"/>
            </a:endParaRPr>
          </a:p>
        </p:txBody>
      </p:sp>
      <p:sp>
        <p:nvSpPr>
          <p:cNvPr id="32771" name="Rectangle 3"/>
          <p:cNvSpPr>
            <a:spLocks noGrp="1" noChangeArrowheads="1"/>
          </p:cNvSpPr>
          <p:nvPr>
            <p:ph type="body" idx="1"/>
          </p:nvPr>
        </p:nvSpPr>
        <p:spPr/>
        <p:txBody>
          <a:bodyPr/>
          <a:lstStyle/>
          <a:p>
            <a:r>
              <a:rPr lang="en-US" sz="2400" smtClean="0">
                <a:latin typeface="Arial" charset="0"/>
              </a:rPr>
              <a:t>Read the bearing shown on the housing from the index line</a:t>
            </a:r>
          </a:p>
          <a:p>
            <a:r>
              <a:rPr lang="en-US" sz="2400" smtClean="0">
                <a:latin typeface="Arial" charset="0"/>
              </a:rPr>
              <a:t>Remember - Grid to Mag……</a:t>
            </a:r>
            <a:r>
              <a:rPr lang="en-US" sz="2400" smtClean="0">
                <a:solidFill>
                  <a:srgbClr val="FFFF00"/>
                </a:solidFill>
                <a:latin typeface="Arial" charset="0"/>
              </a:rPr>
              <a:t>Add</a:t>
            </a:r>
          </a:p>
          <a:p>
            <a:r>
              <a:rPr lang="en-US" sz="2400" smtClean="0">
                <a:latin typeface="Arial" charset="0"/>
              </a:rPr>
              <a:t>Add the magnetic variation shown at the top of the map (usually 4º West in UK)</a:t>
            </a:r>
          </a:p>
          <a:p>
            <a:r>
              <a:rPr lang="en-US" sz="2400" smtClean="0">
                <a:latin typeface="Arial" charset="0"/>
              </a:rPr>
              <a:t>You now have your magnetic bearing of the course you have chosen.  The next step is to orientate yourself</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Orientating</a:t>
            </a:r>
            <a:endParaRPr lang="en-US" b="1" smtClean="0">
              <a:solidFill>
                <a:schemeClr val="tx1"/>
              </a:solidFill>
              <a:latin typeface="Arial" charset="0"/>
            </a:endParaRPr>
          </a:p>
        </p:txBody>
      </p:sp>
      <p:sp>
        <p:nvSpPr>
          <p:cNvPr id="33795" name="Rectangle 3"/>
          <p:cNvSpPr>
            <a:spLocks noGrp="1" noChangeArrowheads="1"/>
          </p:cNvSpPr>
          <p:nvPr>
            <p:ph type="body" idx="1"/>
          </p:nvPr>
        </p:nvSpPr>
        <p:spPr>
          <a:xfrm>
            <a:off x="685800" y="1752600"/>
            <a:ext cx="7772400" cy="4114800"/>
          </a:xfrm>
        </p:spPr>
        <p:txBody>
          <a:bodyPr/>
          <a:lstStyle/>
          <a:p>
            <a:r>
              <a:rPr lang="en-US" sz="2400" smtClean="0">
                <a:latin typeface="Arial" charset="0"/>
              </a:rPr>
              <a:t>Hold your compass level and steady</a:t>
            </a:r>
          </a:p>
          <a:p>
            <a:endParaRPr lang="en-US" sz="2400" smtClean="0">
              <a:latin typeface="Arial" charset="0"/>
            </a:endParaRPr>
          </a:p>
          <a:p>
            <a:r>
              <a:rPr lang="en-US" sz="2400" smtClean="0">
                <a:latin typeface="Arial" charset="0"/>
              </a:rPr>
              <a:t>Turn your body until the </a:t>
            </a:r>
            <a:r>
              <a:rPr lang="en-US" sz="2400" smtClean="0">
                <a:solidFill>
                  <a:srgbClr val="FFFF00"/>
                </a:solidFill>
                <a:latin typeface="Arial" charset="0"/>
              </a:rPr>
              <a:t>red end</a:t>
            </a:r>
            <a:r>
              <a:rPr lang="en-US" sz="2400" smtClean="0">
                <a:latin typeface="Arial" charset="0"/>
              </a:rPr>
              <a:t> of the needle is in line with the </a:t>
            </a:r>
            <a:r>
              <a:rPr lang="en-US" sz="2400" smtClean="0">
                <a:solidFill>
                  <a:srgbClr val="FFFF00"/>
                </a:solidFill>
                <a:latin typeface="Arial" charset="0"/>
              </a:rPr>
              <a:t>Red ‘N’</a:t>
            </a:r>
            <a:r>
              <a:rPr lang="en-US" sz="2400" smtClean="0">
                <a:latin typeface="Arial" charset="0"/>
              </a:rPr>
              <a:t> on the Housing</a:t>
            </a:r>
          </a:p>
          <a:p>
            <a:endParaRPr lang="en-US" sz="2400" smtClean="0">
              <a:latin typeface="Arial" charset="0"/>
            </a:endParaRPr>
          </a:p>
          <a:p>
            <a:r>
              <a:rPr lang="en-US" sz="2400" smtClean="0">
                <a:latin typeface="Arial" charset="0"/>
              </a:rPr>
              <a:t>The </a:t>
            </a:r>
            <a:r>
              <a:rPr lang="en-US" sz="2400" smtClean="0">
                <a:solidFill>
                  <a:srgbClr val="000000"/>
                </a:solidFill>
                <a:latin typeface="Arial" charset="0"/>
              </a:rPr>
              <a:t>direction of travel arrow</a:t>
            </a:r>
            <a:r>
              <a:rPr lang="en-US" sz="2400" smtClean="0">
                <a:latin typeface="Arial" charset="0"/>
              </a:rPr>
              <a:t> is now pointing along the route you chose from the map and you are ready to travel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0"/>
            <a:ext cx="8229600" cy="1143000"/>
          </a:xfrm>
        </p:spPr>
        <p:txBody>
          <a:bodyPr/>
          <a:lstStyle/>
          <a:p>
            <a:r>
              <a:rPr lang="en-US" smtClean="0">
                <a:solidFill>
                  <a:schemeClr val="tx1"/>
                </a:solidFill>
                <a:latin typeface="Arial" charset="0"/>
              </a:rPr>
              <a:t>Following the Compass Bearing</a:t>
            </a:r>
            <a:endParaRPr lang="en-US" b="1" smtClean="0">
              <a:solidFill>
                <a:schemeClr val="tx1"/>
              </a:solidFill>
              <a:latin typeface="Arial" charset="0"/>
            </a:endParaRPr>
          </a:p>
        </p:txBody>
      </p:sp>
      <p:sp>
        <p:nvSpPr>
          <p:cNvPr id="34819" name="Rectangle 3"/>
          <p:cNvSpPr>
            <a:spLocks noGrp="1" noChangeArrowheads="1"/>
          </p:cNvSpPr>
          <p:nvPr>
            <p:ph type="body" idx="1"/>
          </p:nvPr>
        </p:nvSpPr>
        <p:spPr>
          <a:xfrm>
            <a:off x="685800" y="1905000"/>
            <a:ext cx="7772400" cy="3900488"/>
          </a:xfrm>
        </p:spPr>
        <p:txBody>
          <a:bodyPr/>
          <a:lstStyle/>
          <a:p>
            <a:r>
              <a:rPr lang="en-US" sz="2400" smtClean="0">
                <a:latin typeface="Arial" charset="0"/>
              </a:rPr>
              <a:t>Hold your compass level and steady</a:t>
            </a:r>
          </a:p>
          <a:p>
            <a:r>
              <a:rPr lang="en-US" sz="2400" smtClean="0">
                <a:latin typeface="Arial" charset="0"/>
              </a:rPr>
              <a:t>Ensure that the red end of the needle is in line with the Red ‘N’ on the Housing every time you refer to the compass bearing</a:t>
            </a:r>
          </a:p>
          <a:p>
            <a:r>
              <a:rPr lang="en-US" sz="2400" smtClean="0">
                <a:latin typeface="Arial" charset="0"/>
              </a:rPr>
              <a:t>Follow the direction of travel arrow.  You will find it easier to line up the direction arrow with a physical feature on the ground (e.g. tree, pylon, tower). Use this as a reference point which you can move towards.  This is easier than following the compass every inch of the way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80963"/>
            <a:ext cx="8229600" cy="684212"/>
          </a:xfrm>
        </p:spPr>
        <p:txBody>
          <a:bodyPr/>
          <a:lstStyle/>
          <a:p>
            <a:r>
              <a:rPr lang="en-US" smtClean="0">
                <a:solidFill>
                  <a:schemeClr val="tx1"/>
                </a:solidFill>
                <a:latin typeface="Arial" charset="0"/>
              </a:rPr>
              <a:t>Map to Ground</a:t>
            </a:r>
            <a:endParaRPr lang="en-GB" smtClean="0">
              <a:latin typeface="Arial" charset="0"/>
            </a:endParaRPr>
          </a:p>
        </p:txBody>
      </p:sp>
      <p:pic>
        <p:nvPicPr>
          <p:cNvPr id="35843" name="Picture 2" descr="C:\Documents and Settings\ph\Desktop\ACO trg DVDs 3 May 10\DVD 2\Basic Nav\Basic Nav presentations\Basic Nav images\02-16 How to Use a Compass.jpg"/>
          <p:cNvPicPr>
            <a:picLocks noGrp="1" noChangeAspect="1" noChangeArrowheads="1"/>
          </p:cNvPicPr>
          <p:nvPr>
            <p:ph idx="1"/>
          </p:nvPr>
        </p:nvPicPr>
        <p:blipFill>
          <a:blip r:embed="rId2" cstate="print"/>
          <a:srcRect/>
          <a:stretch>
            <a:fillRect/>
          </a:stretch>
        </p:blipFill>
        <p:spPr>
          <a:xfrm>
            <a:off x="2484438" y="836613"/>
            <a:ext cx="4157662" cy="6021387"/>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Ground to Map</a:t>
            </a:r>
          </a:p>
        </p:txBody>
      </p:sp>
      <p:sp>
        <p:nvSpPr>
          <p:cNvPr id="36867" name="Rectangle 3"/>
          <p:cNvSpPr>
            <a:spLocks noGrp="1" noChangeArrowheads="1"/>
          </p:cNvSpPr>
          <p:nvPr>
            <p:ph type="body" idx="1"/>
          </p:nvPr>
        </p:nvSpPr>
        <p:spPr>
          <a:xfrm>
            <a:off x="684213" y="2205038"/>
            <a:ext cx="7772400" cy="1219200"/>
          </a:xfrm>
        </p:spPr>
        <p:txBody>
          <a:bodyPr/>
          <a:lstStyle/>
          <a:p>
            <a:pPr algn="ctr">
              <a:buFontTx/>
              <a:buNone/>
            </a:pPr>
            <a:r>
              <a:rPr lang="en-US" smtClean="0">
                <a:latin typeface="Arial" charset="0"/>
              </a:rPr>
              <a:t>Mag to Grid…………. </a:t>
            </a:r>
            <a:r>
              <a:rPr lang="en-US" smtClean="0">
                <a:solidFill>
                  <a:srgbClr val="FFFF00"/>
                </a:solidFill>
                <a:latin typeface="Arial" charset="0"/>
              </a:rPr>
              <a:t>GET RID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Ground to Map</a:t>
            </a:r>
            <a:endParaRPr lang="en-US" b="1" smtClean="0">
              <a:solidFill>
                <a:schemeClr val="tx1"/>
              </a:solidFill>
              <a:latin typeface="Arial" charset="0"/>
            </a:endParaRPr>
          </a:p>
        </p:txBody>
      </p:sp>
      <p:sp>
        <p:nvSpPr>
          <p:cNvPr id="37891" name="Rectangle 3"/>
          <p:cNvSpPr>
            <a:spLocks noGrp="1" noChangeArrowheads="1"/>
          </p:cNvSpPr>
          <p:nvPr>
            <p:ph type="body" idx="1"/>
          </p:nvPr>
        </p:nvSpPr>
        <p:spPr>
          <a:xfrm>
            <a:off x="685800" y="1828800"/>
            <a:ext cx="7772400" cy="4114800"/>
          </a:xfrm>
        </p:spPr>
        <p:txBody>
          <a:bodyPr/>
          <a:lstStyle/>
          <a:p>
            <a:r>
              <a:rPr lang="en-US" sz="2400" smtClean="0">
                <a:latin typeface="Arial" charset="0"/>
              </a:rPr>
              <a:t>Select the feature on the ground to which you wish to take a bearing</a:t>
            </a:r>
          </a:p>
          <a:p>
            <a:r>
              <a:rPr lang="en-US" sz="2400" smtClean="0">
                <a:latin typeface="Arial" charset="0"/>
              </a:rPr>
              <a:t>Hold the compass steady and level</a:t>
            </a:r>
          </a:p>
          <a:p>
            <a:r>
              <a:rPr lang="en-US" sz="2400" smtClean="0">
                <a:latin typeface="Arial" charset="0"/>
              </a:rPr>
              <a:t>Point the direction of travel arrow at the feature</a:t>
            </a:r>
          </a:p>
          <a:p>
            <a:r>
              <a:rPr lang="en-US" sz="2400" smtClean="0">
                <a:latin typeface="Arial" charset="0"/>
              </a:rPr>
              <a:t>Rotate the housing until the red end of the needle is in line with the Red ‘N’ on the Housing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Ground to Map</a:t>
            </a:r>
            <a:endParaRPr lang="en-US" b="1" smtClean="0">
              <a:solidFill>
                <a:schemeClr val="tx1"/>
              </a:solidFill>
              <a:latin typeface="Arial" charset="0"/>
            </a:endParaRPr>
          </a:p>
        </p:txBody>
      </p:sp>
      <p:sp>
        <p:nvSpPr>
          <p:cNvPr id="38915" name="Rectangle 3"/>
          <p:cNvSpPr>
            <a:spLocks noGrp="1" noChangeArrowheads="1"/>
          </p:cNvSpPr>
          <p:nvPr>
            <p:ph type="body" idx="1"/>
          </p:nvPr>
        </p:nvSpPr>
        <p:spPr>
          <a:xfrm>
            <a:off x="685800" y="1752600"/>
            <a:ext cx="7772400" cy="4114800"/>
          </a:xfrm>
        </p:spPr>
        <p:txBody>
          <a:bodyPr/>
          <a:lstStyle/>
          <a:p>
            <a:pPr>
              <a:lnSpc>
                <a:spcPct val="90000"/>
              </a:lnSpc>
            </a:pPr>
            <a:r>
              <a:rPr lang="en-US" sz="2400" smtClean="0">
                <a:latin typeface="Arial" charset="0"/>
              </a:rPr>
              <a:t>This is your Mag bearing which you can either travel along or convert to a grid bearing.</a:t>
            </a:r>
          </a:p>
          <a:p>
            <a:pPr>
              <a:lnSpc>
                <a:spcPct val="90000"/>
              </a:lnSpc>
            </a:pPr>
            <a:r>
              <a:rPr lang="en-US" sz="2400" smtClean="0">
                <a:latin typeface="Arial" charset="0"/>
              </a:rPr>
              <a:t>To plot on the map you should first locate your own position and mark it.</a:t>
            </a:r>
          </a:p>
          <a:p>
            <a:pPr>
              <a:lnSpc>
                <a:spcPct val="90000"/>
              </a:lnSpc>
            </a:pPr>
            <a:r>
              <a:rPr lang="en-US" sz="2400" smtClean="0">
                <a:latin typeface="Arial" charset="0"/>
              </a:rPr>
              <a:t>Convert the Mag bearing to a Grid bearing by Mag to Grid……Get Rid. (Usually 4º West in UK.)</a:t>
            </a:r>
          </a:p>
          <a:p>
            <a:pPr>
              <a:lnSpc>
                <a:spcPct val="90000"/>
              </a:lnSpc>
            </a:pPr>
            <a:r>
              <a:rPr lang="en-US" sz="2400" smtClean="0">
                <a:latin typeface="Arial" charset="0"/>
              </a:rPr>
              <a:t>Subtract the magnetic variation.</a:t>
            </a:r>
          </a:p>
          <a:p>
            <a:pPr>
              <a:lnSpc>
                <a:spcPct val="90000"/>
              </a:lnSpc>
            </a:pPr>
            <a:endParaRPr lang="en-US"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Ground to Map</a:t>
            </a:r>
            <a:endParaRPr lang="en-US" b="1" smtClean="0">
              <a:solidFill>
                <a:schemeClr val="tx1"/>
              </a:solidFill>
              <a:latin typeface="Arial" charset="0"/>
            </a:endParaRPr>
          </a:p>
        </p:txBody>
      </p:sp>
      <p:sp>
        <p:nvSpPr>
          <p:cNvPr id="39939" name="Rectangle 1027"/>
          <p:cNvSpPr>
            <a:spLocks noGrp="1" noChangeArrowheads="1"/>
          </p:cNvSpPr>
          <p:nvPr>
            <p:ph type="body" idx="1"/>
          </p:nvPr>
        </p:nvSpPr>
        <p:spPr>
          <a:xfrm>
            <a:off x="609600" y="1981200"/>
            <a:ext cx="7772400" cy="3886200"/>
          </a:xfrm>
        </p:spPr>
        <p:txBody>
          <a:bodyPr/>
          <a:lstStyle/>
          <a:p>
            <a:pPr algn="ctr">
              <a:buFontTx/>
              <a:buNone/>
            </a:pPr>
            <a:r>
              <a:rPr lang="en-US" sz="2400" smtClean="0">
                <a:latin typeface="Arial" charset="0"/>
              </a:rPr>
              <a:t>Place the compass on the map and keeping the bearing set on the housing, rotate the whole compass until the orienting lines are parallel to the Eastings on the map.  The edge of the compass should run through your position and show the bearing on the map.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The Compass</a:t>
            </a:r>
          </a:p>
        </p:txBody>
      </p:sp>
      <p:sp>
        <p:nvSpPr>
          <p:cNvPr id="1028" name="Rectangle 3"/>
          <p:cNvSpPr>
            <a:spLocks noGrp="1" noChangeArrowheads="1"/>
          </p:cNvSpPr>
          <p:nvPr>
            <p:ph type="body" sz="half" idx="1"/>
          </p:nvPr>
        </p:nvSpPr>
        <p:spPr>
          <a:xfrm>
            <a:off x="609600" y="1752600"/>
            <a:ext cx="2971800" cy="4038600"/>
          </a:xfrm>
        </p:spPr>
        <p:txBody>
          <a:bodyPr/>
          <a:lstStyle/>
          <a:p>
            <a:pPr algn="ctr">
              <a:buFontTx/>
              <a:buNone/>
            </a:pPr>
            <a:r>
              <a:rPr lang="en-US" sz="2400" smtClean="0">
                <a:solidFill>
                  <a:srgbClr val="D60093"/>
                </a:solidFill>
                <a:latin typeface="Comic Sans MS" pitchFamily="66" charset="0"/>
              </a:rPr>
              <a:t>   </a:t>
            </a:r>
            <a:r>
              <a:rPr lang="en-US" sz="2400" smtClean="0">
                <a:latin typeface="Arial" charset="0"/>
              </a:rPr>
              <a:t>There are a variety of different compass styles</a:t>
            </a:r>
          </a:p>
          <a:p>
            <a:pPr algn="ctr">
              <a:buFontTx/>
              <a:buNone/>
            </a:pPr>
            <a:endParaRPr lang="en-US" sz="2400" smtClean="0">
              <a:latin typeface="Arial" charset="0"/>
            </a:endParaRPr>
          </a:p>
          <a:p>
            <a:pPr algn="ctr">
              <a:buFontTx/>
              <a:buNone/>
            </a:pPr>
            <a:r>
              <a:rPr lang="en-US" sz="2400" smtClean="0">
                <a:latin typeface="Arial" charset="0"/>
              </a:rPr>
              <a:t>  This a Silva compass</a:t>
            </a:r>
            <a:endParaRPr lang="en-US" smtClean="0">
              <a:latin typeface="Arial" charset="0"/>
            </a:endParaRPr>
          </a:p>
        </p:txBody>
      </p:sp>
      <p:graphicFrame>
        <p:nvGraphicFramePr>
          <p:cNvPr id="1026" name="Object 0"/>
          <p:cNvGraphicFramePr>
            <a:graphicFrameLocks noChangeAspect="1"/>
          </p:cNvGraphicFramePr>
          <p:nvPr/>
        </p:nvGraphicFramePr>
        <p:xfrm>
          <a:off x="4008438" y="1928813"/>
          <a:ext cx="4210050" cy="3432175"/>
        </p:xfrm>
        <a:graphic>
          <a:graphicData uri="http://schemas.openxmlformats.org/presentationml/2006/ole">
            <p:oleObj spid="_x0000_s1026" name="Image" r:id="rId3" imgW="5781857" imgH="4714437" progId="Photoshop.Image.5">
              <p:embed/>
            </p:oleObj>
          </a:graphicData>
        </a:graphic>
      </p:graphicFrame>
      <p:sp>
        <p:nvSpPr>
          <p:cNvPr id="1029" name="TextBox 6"/>
          <p:cNvSpPr txBox="1">
            <a:spLocks noChangeArrowheads="1"/>
          </p:cNvSpPr>
          <p:nvPr/>
        </p:nvSpPr>
        <p:spPr bwMode="auto">
          <a:xfrm>
            <a:off x="3924300" y="5229225"/>
            <a:ext cx="4392613" cy="184150"/>
          </a:xfrm>
          <a:prstGeom prst="rect">
            <a:avLst/>
          </a:prstGeom>
          <a:noFill/>
          <a:ln w="9525">
            <a:noFill/>
            <a:miter lim="800000"/>
            <a:headEnd/>
            <a:tailEnd/>
          </a:ln>
        </p:spPr>
        <p:txBody>
          <a:bodyPr>
            <a:spAutoFit/>
          </a:bodyPr>
          <a:lstStyle/>
          <a:p>
            <a:endParaRPr lang="en-GB" sz="600"/>
          </a:p>
        </p:txBody>
      </p:sp>
      <p:sp>
        <p:nvSpPr>
          <p:cNvPr id="1030" name="TextBox 7"/>
          <p:cNvSpPr txBox="1">
            <a:spLocks noChangeArrowheads="1"/>
          </p:cNvSpPr>
          <p:nvPr/>
        </p:nvSpPr>
        <p:spPr bwMode="auto">
          <a:xfrm rot="-5400000">
            <a:off x="6357144" y="3501232"/>
            <a:ext cx="3671887" cy="215900"/>
          </a:xfrm>
          <a:prstGeom prst="rect">
            <a:avLst/>
          </a:prstGeom>
          <a:solidFill>
            <a:schemeClr val="tx1"/>
          </a:solidFill>
          <a:ln w="9525">
            <a:noFill/>
            <a:miter lim="800000"/>
            <a:headEnd/>
            <a:tailEnd/>
          </a:ln>
        </p:spPr>
        <p:txBody>
          <a:bodyPr>
            <a:spAutoFit/>
          </a:bodyPr>
          <a:lstStyle/>
          <a:p>
            <a:endParaRPr lang="en-GB" sz="800"/>
          </a:p>
        </p:txBody>
      </p:sp>
      <p:sp>
        <p:nvSpPr>
          <p:cNvPr id="1031" name="TextBox 8"/>
          <p:cNvSpPr txBox="1">
            <a:spLocks noChangeArrowheads="1"/>
          </p:cNvSpPr>
          <p:nvPr/>
        </p:nvSpPr>
        <p:spPr bwMode="auto">
          <a:xfrm>
            <a:off x="3851275" y="1773238"/>
            <a:ext cx="4392613" cy="214312"/>
          </a:xfrm>
          <a:prstGeom prst="rect">
            <a:avLst/>
          </a:prstGeom>
          <a:solidFill>
            <a:schemeClr val="tx1"/>
          </a:solidFill>
          <a:ln w="9525">
            <a:noFill/>
            <a:miter lim="800000"/>
            <a:headEnd/>
            <a:tailEnd/>
          </a:ln>
        </p:spPr>
        <p:txBody>
          <a:bodyPr>
            <a:spAutoFit/>
          </a:bodyPr>
          <a:lstStyle/>
          <a:p>
            <a:endParaRPr lang="en-GB" sz="800"/>
          </a:p>
        </p:txBody>
      </p:sp>
      <p:sp>
        <p:nvSpPr>
          <p:cNvPr id="1032" name="TextBox 9"/>
          <p:cNvSpPr txBox="1">
            <a:spLocks noChangeArrowheads="1"/>
          </p:cNvSpPr>
          <p:nvPr/>
        </p:nvSpPr>
        <p:spPr bwMode="auto">
          <a:xfrm>
            <a:off x="3924300" y="5229225"/>
            <a:ext cx="4319588" cy="215900"/>
          </a:xfrm>
          <a:prstGeom prst="rect">
            <a:avLst/>
          </a:prstGeom>
          <a:solidFill>
            <a:schemeClr val="tx1"/>
          </a:solidFill>
          <a:ln w="9525">
            <a:noFill/>
            <a:miter lim="800000"/>
            <a:headEnd/>
            <a:tailEnd/>
          </a:ln>
        </p:spPr>
        <p:txBody>
          <a:bodyPr>
            <a:spAutoFit/>
          </a:bodyPr>
          <a:lstStyle/>
          <a:p>
            <a:endParaRPr lang="en-GB" sz="800"/>
          </a:p>
        </p:txBody>
      </p:sp>
      <p:sp>
        <p:nvSpPr>
          <p:cNvPr id="1033" name="TextBox 10"/>
          <p:cNvSpPr txBox="1">
            <a:spLocks noChangeArrowheads="1"/>
          </p:cNvSpPr>
          <p:nvPr/>
        </p:nvSpPr>
        <p:spPr bwMode="auto">
          <a:xfrm rot="-5400000">
            <a:off x="2197101" y="3570287"/>
            <a:ext cx="3529012" cy="220663"/>
          </a:xfrm>
          <a:prstGeom prst="rect">
            <a:avLst/>
          </a:prstGeom>
          <a:solidFill>
            <a:schemeClr val="tx1"/>
          </a:solidFill>
          <a:ln w="9525">
            <a:noFill/>
            <a:miter lim="800000"/>
            <a:headEnd/>
            <a:tailEnd/>
          </a:ln>
        </p:spPr>
        <p:txBody>
          <a:bodyPr>
            <a:spAutoFit/>
          </a:bodyPr>
          <a:lstStyle/>
          <a:p>
            <a:endParaRPr lang="en-GB" sz="8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Ground to Map</a:t>
            </a:r>
            <a:endParaRPr lang="en-US" b="1" smtClean="0">
              <a:solidFill>
                <a:schemeClr val="tx1"/>
              </a:solidFill>
              <a:latin typeface="Arial" charset="0"/>
            </a:endParaRPr>
          </a:p>
        </p:txBody>
      </p:sp>
      <p:sp>
        <p:nvSpPr>
          <p:cNvPr id="40963" name="Rectangle 3"/>
          <p:cNvSpPr>
            <a:spLocks noGrp="1" noChangeArrowheads="1"/>
          </p:cNvSpPr>
          <p:nvPr>
            <p:ph type="body" idx="1"/>
          </p:nvPr>
        </p:nvSpPr>
        <p:spPr>
          <a:xfrm>
            <a:off x="685800" y="1905000"/>
            <a:ext cx="7772400" cy="3048000"/>
          </a:xfrm>
        </p:spPr>
        <p:txBody>
          <a:bodyPr/>
          <a:lstStyle/>
          <a:p>
            <a:pPr>
              <a:buFontTx/>
              <a:buNone/>
            </a:pPr>
            <a:endParaRPr lang="en-US" smtClean="0">
              <a:latin typeface="Comic Sans MS" pitchFamily="66" charset="0"/>
            </a:endParaRPr>
          </a:p>
          <a:p>
            <a:pPr algn="ctr">
              <a:buFontTx/>
              <a:buNone/>
            </a:pPr>
            <a:r>
              <a:rPr lang="en-US" sz="2400" smtClean="0">
                <a:latin typeface="Arial" charset="0"/>
              </a:rPr>
              <a:t>By turning your body until the </a:t>
            </a:r>
            <a:r>
              <a:rPr lang="en-US" sz="2400" smtClean="0">
                <a:solidFill>
                  <a:srgbClr val="FFFF00"/>
                </a:solidFill>
                <a:latin typeface="Arial" charset="0"/>
              </a:rPr>
              <a:t>red</a:t>
            </a:r>
            <a:r>
              <a:rPr lang="en-US" sz="2400" smtClean="0">
                <a:latin typeface="Arial" charset="0"/>
              </a:rPr>
              <a:t> end of the needle is in line with the </a:t>
            </a:r>
            <a:r>
              <a:rPr lang="en-US" sz="2400" smtClean="0">
                <a:solidFill>
                  <a:srgbClr val="FFFF00"/>
                </a:solidFill>
                <a:latin typeface="Arial" charset="0"/>
              </a:rPr>
              <a:t>Red ‘N’</a:t>
            </a:r>
            <a:r>
              <a:rPr lang="en-US" sz="2400" smtClean="0">
                <a:latin typeface="Arial" charset="0"/>
              </a:rPr>
              <a:t> on the Housing you have now oriented yourself and the map.</a:t>
            </a:r>
          </a:p>
          <a:p>
            <a:endParaRPr lang="en-US"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80963"/>
            <a:ext cx="8229600" cy="684212"/>
          </a:xfrm>
        </p:spPr>
        <p:txBody>
          <a:bodyPr/>
          <a:lstStyle/>
          <a:p>
            <a:r>
              <a:rPr lang="en-US" smtClean="0">
                <a:solidFill>
                  <a:schemeClr val="tx1"/>
                </a:solidFill>
                <a:latin typeface="Arial" charset="0"/>
              </a:rPr>
              <a:t>Ground to Map</a:t>
            </a:r>
            <a:endParaRPr lang="en-GB" smtClean="0">
              <a:latin typeface="Arial" charset="0"/>
            </a:endParaRPr>
          </a:p>
        </p:txBody>
      </p:sp>
      <p:sp>
        <p:nvSpPr>
          <p:cNvPr id="41987" name="TextBox 4"/>
          <p:cNvSpPr txBox="1">
            <a:spLocks noChangeArrowheads="1"/>
          </p:cNvSpPr>
          <p:nvPr/>
        </p:nvSpPr>
        <p:spPr bwMode="auto">
          <a:xfrm>
            <a:off x="395288" y="4941888"/>
            <a:ext cx="8353425" cy="1014412"/>
          </a:xfrm>
          <a:prstGeom prst="rect">
            <a:avLst/>
          </a:prstGeom>
          <a:noFill/>
          <a:ln w="9525">
            <a:noFill/>
            <a:miter lim="800000"/>
            <a:headEnd/>
            <a:tailEnd/>
          </a:ln>
        </p:spPr>
        <p:txBody>
          <a:bodyPr>
            <a:spAutoFit/>
          </a:bodyPr>
          <a:lstStyle/>
          <a:p>
            <a:pPr algn="ctr"/>
            <a:r>
              <a:rPr lang="en-GB" sz="2000">
                <a:solidFill>
                  <a:srgbClr val="FFFF00"/>
                </a:solidFill>
              </a:rPr>
              <a:t>Take a bearing - deduct the magnetic variation - rotate the compass to get the orienting lines parallel to the grid lines – you are somewhere on that line</a:t>
            </a:r>
          </a:p>
        </p:txBody>
      </p:sp>
      <p:pic>
        <p:nvPicPr>
          <p:cNvPr id="41988" name="Picture 2"/>
          <p:cNvPicPr>
            <a:picLocks noChangeAspect="1" noChangeArrowheads="1"/>
          </p:cNvPicPr>
          <p:nvPr/>
        </p:nvPicPr>
        <p:blipFill>
          <a:blip r:embed="rId2" cstate="print"/>
          <a:srcRect/>
          <a:stretch>
            <a:fillRect/>
          </a:stretch>
        </p:blipFill>
        <p:spPr bwMode="auto">
          <a:xfrm>
            <a:off x="2843213" y="836613"/>
            <a:ext cx="3457575" cy="3905250"/>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80963"/>
            <a:ext cx="8229600" cy="684212"/>
          </a:xfrm>
        </p:spPr>
        <p:txBody>
          <a:bodyPr/>
          <a:lstStyle/>
          <a:p>
            <a:r>
              <a:rPr lang="en-GB" smtClean="0">
                <a:latin typeface="Arial" charset="0"/>
              </a:rPr>
              <a:t>Resection</a:t>
            </a:r>
          </a:p>
        </p:txBody>
      </p:sp>
      <p:sp>
        <p:nvSpPr>
          <p:cNvPr id="43011" name="TextBox 4"/>
          <p:cNvSpPr txBox="1">
            <a:spLocks noChangeArrowheads="1"/>
          </p:cNvSpPr>
          <p:nvPr/>
        </p:nvSpPr>
        <p:spPr bwMode="auto">
          <a:xfrm>
            <a:off x="1763713" y="4437063"/>
            <a:ext cx="5688012" cy="1016000"/>
          </a:xfrm>
          <a:prstGeom prst="rect">
            <a:avLst/>
          </a:prstGeom>
          <a:noFill/>
          <a:ln w="9525">
            <a:noFill/>
            <a:miter lim="800000"/>
            <a:headEnd/>
            <a:tailEnd/>
          </a:ln>
        </p:spPr>
        <p:txBody>
          <a:bodyPr>
            <a:spAutoFit/>
          </a:bodyPr>
          <a:lstStyle/>
          <a:p>
            <a:pPr algn="ctr"/>
            <a:r>
              <a:rPr lang="en-GB" sz="2000">
                <a:solidFill>
                  <a:srgbClr val="FFFF00"/>
                </a:solidFill>
              </a:rPr>
              <a:t>Now take 2 bearings from other features</a:t>
            </a:r>
          </a:p>
          <a:p>
            <a:pPr algn="ctr"/>
            <a:endParaRPr lang="en-GB" sz="2000">
              <a:solidFill>
                <a:srgbClr val="FFFF00"/>
              </a:solidFill>
            </a:endParaRPr>
          </a:p>
          <a:p>
            <a:pPr algn="ctr"/>
            <a:r>
              <a:rPr lang="en-GB" sz="2000">
                <a:solidFill>
                  <a:srgbClr val="FFFF00"/>
                </a:solidFill>
              </a:rPr>
              <a:t>Your position is the centre of the triangle</a:t>
            </a:r>
          </a:p>
        </p:txBody>
      </p:sp>
      <p:pic>
        <p:nvPicPr>
          <p:cNvPr id="43012" name="Picture 2"/>
          <p:cNvPicPr>
            <a:picLocks noChangeAspect="1" noChangeArrowheads="1"/>
          </p:cNvPicPr>
          <p:nvPr/>
        </p:nvPicPr>
        <p:blipFill>
          <a:blip r:embed="rId2" cstate="print"/>
          <a:srcRect/>
          <a:stretch>
            <a:fillRect/>
          </a:stretch>
        </p:blipFill>
        <p:spPr bwMode="auto">
          <a:xfrm>
            <a:off x="3635375" y="1844675"/>
            <a:ext cx="1914525" cy="2162175"/>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80963"/>
            <a:ext cx="8229600" cy="684212"/>
          </a:xfrm>
        </p:spPr>
        <p:txBody>
          <a:bodyPr/>
          <a:lstStyle/>
          <a:p>
            <a:r>
              <a:rPr lang="en-GB" smtClean="0">
                <a:latin typeface="Arial" charset="0"/>
              </a:rPr>
              <a:t>Setting the map with a compass</a:t>
            </a:r>
          </a:p>
        </p:txBody>
      </p:sp>
      <p:pic>
        <p:nvPicPr>
          <p:cNvPr id="44035" name="Picture 3"/>
          <p:cNvPicPr>
            <a:picLocks noChangeAspect="1" noChangeArrowheads="1"/>
          </p:cNvPicPr>
          <p:nvPr/>
        </p:nvPicPr>
        <p:blipFill>
          <a:blip r:embed="rId2" cstate="print"/>
          <a:srcRect/>
          <a:stretch>
            <a:fillRect/>
          </a:stretch>
        </p:blipFill>
        <p:spPr bwMode="auto">
          <a:xfrm>
            <a:off x="1979613" y="836613"/>
            <a:ext cx="5202237" cy="5072062"/>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Quick Orientation</a:t>
            </a:r>
            <a:endParaRPr lang="en-US" b="1" smtClean="0">
              <a:solidFill>
                <a:schemeClr val="tx1"/>
              </a:solidFill>
              <a:latin typeface="Arial" charset="0"/>
            </a:endParaRPr>
          </a:p>
        </p:txBody>
      </p:sp>
      <p:sp>
        <p:nvSpPr>
          <p:cNvPr id="45059" name="Rectangle 3"/>
          <p:cNvSpPr>
            <a:spLocks noGrp="1" noChangeArrowheads="1"/>
          </p:cNvSpPr>
          <p:nvPr>
            <p:ph type="body" idx="1"/>
          </p:nvPr>
        </p:nvSpPr>
        <p:spPr>
          <a:xfrm>
            <a:off x="684213" y="1196975"/>
            <a:ext cx="7772400" cy="4724400"/>
          </a:xfrm>
        </p:spPr>
        <p:txBody>
          <a:bodyPr/>
          <a:lstStyle/>
          <a:p>
            <a:pPr algn="ctr">
              <a:buFontTx/>
              <a:buNone/>
            </a:pPr>
            <a:r>
              <a:rPr lang="en-US" sz="2400" smtClean="0">
                <a:latin typeface="Arial" charset="0"/>
              </a:rPr>
              <a:t>You can orientate yourself and the map to the ground at any time using this easy system:</a:t>
            </a:r>
          </a:p>
          <a:p>
            <a:pPr algn="ctr">
              <a:buFontTx/>
              <a:buNone/>
            </a:pPr>
            <a:endParaRPr lang="en-US" sz="2400" smtClean="0">
              <a:latin typeface="Arial" charset="0"/>
            </a:endParaRPr>
          </a:p>
          <a:p>
            <a:pPr>
              <a:buFontTx/>
              <a:buNone/>
            </a:pPr>
            <a:r>
              <a:rPr lang="en-US" sz="2400" smtClean="0">
                <a:latin typeface="Arial" charset="0"/>
              </a:rPr>
              <a:t>A.		Lay the compass on the map.</a:t>
            </a:r>
          </a:p>
          <a:p>
            <a:pPr>
              <a:buFontTx/>
              <a:buNone/>
            </a:pPr>
            <a:r>
              <a:rPr lang="en-US" sz="2400" smtClean="0">
                <a:latin typeface="Arial" charset="0"/>
              </a:rPr>
              <a:t>B.		Line the edge of the compass and the 		orienting lines up with the Eastings.</a:t>
            </a:r>
          </a:p>
          <a:p>
            <a:pPr>
              <a:buFontTx/>
              <a:buNone/>
            </a:pPr>
            <a:r>
              <a:rPr lang="en-US" sz="2400" smtClean="0">
                <a:latin typeface="Arial" charset="0"/>
              </a:rPr>
              <a:t>C.		Turn your body until the red end of 		the needle is in line with the Red ‘N’ 		on the Housing.</a:t>
            </a:r>
          </a:p>
          <a:p>
            <a:pPr algn="ctr">
              <a:buFontTx/>
              <a:buNone/>
            </a:pPr>
            <a:endParaRPr lang="en-US" sz="2400" smtClean="0">
              <a:latin typeface="Arial" charset="0"/>
            </a:endParaRPr>
          </a:p>
          <a:p>
            <a:pPr algn="ctr">
              <a:buFontTx/>
              <a:buNone/>
            </a:pPr>
            <a:r>
              <a:rPr lang="en-US" sz="2400" smtClean="0">
                <a:latin typeface="Arial" charset="0"/>
              </a:rPr>
              <a:t>You and your map are now facing North.</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80963"/>
            <a:ext cx="8229600" cy="684212"/>
          </a:xfrm>
        </p:spPr>
        <p:txBody>
          <a:bodyPr/>
          <a:lstStyle/>
          <a:p>
            <a:r>
              <a:rPr lang="en-GB" smtClean="0">
                <a:latin typeface="Arial" charset="0"/>
              </a:rPr>
              <a:t>Compass and map</a:t>
            </a:r>
          </a:p>
        </p:txBody>
      </p:sp>
      <p:pic>
        <p:nvPicPr>
          <p:cNvPr id="46083" name="Picture 2" descr="C:\Documents and Settings\ph\Desktop\ACO trg DVDs 3 May 10\DVD 2\Basic Nav\Basic Nav presentations\Basic Nav images\02-19 Compass &amp; Map.jpg"/>
          <p:cNvPicPr>
            <a:picLocks noGrp="1" noChangeAspect="1" noChangeArrowheads="1"/>
          </p:cNvPicPr>
          <p:nvPr>
            <p:ph idx="1"/>
          </p:nvPr>
        </p:nvPicPr>
        <p:blipFill>
          <a:blip r:embed="rId2" cstate="print"/>
          <a:srcRect/>
          <a:stretch>
            <a:fillRect/>
          </a:stretch>
        </p:blipFill>
        <p:spPr>
          <a:xfrm>
            <a:off x="179388" y="836613"/>
            <a:ext cx="8737600" cy="5040312"/>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80963"/>
            <a:ext cx="8229600" cy="684212"/>
          </a:xfrm>
        </p:spPr>
        <p:txBody>
          <a:bodyPr/>
          <a:lstStyle/>
          <a:p>
            <a:r>
              <a:rPr lang="en-GB" smtClean="0">
                <a:latin typeface="Arial" charset="0"/>
              </a:rPr>
              <a:t>Back bearing</a:t>
            </a:r>
          </a:p>
        </p:txBody>
      </p:sp>
      <p:pic>
        <p:nvPicPr>
          <p:cNvPr id="47107" name="Picture 2" descr="C:\Documents and Settings\ph\Desktop\ACO trg DVDs 3 May 10\DVD 2\Basic Nav\Basic Nav presentations\Basic Nav images\02-25 Back Bearing.jpg"/>
          <p:cNvPicPr>
            <a:picLocks noGrp="1" noChangeAspect="1" noChangeArrowheads="1"/>
          </p:cNvPicPr>
          <p:nvPr>
            <p:ph idx="1"/>
          </p:nvPr>
        </p:nvPicPr>
        <p:blipFill>
          <a:blip r:embed="rId2" cstate="print"/>
          <a:srcRect/>
          <a:stretch>
            <a:fillRect/>
          </a:stretch>
        </p:blipFill>
        <p:spPr>
          <a:xfrm>
            <a:off x="3708400" y="836613"/>
            <a:ext cx="1800225" cy="5834062"/>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80963"/>
            <a:ext cx="8229600" cy="684212"/>
          </a:xfrm>
        </p:spPr>
        <p:txBody>
          <a:bodyPr/>
          <a:lstStyle/>
          <a:p>
            <a:r>
              <a:rPr lang="en-GB" smtClean="0">
                <a:latin typeface="Arial" charset="0"/>
              </a:rPr>
              <a:t>Scales and Roamer</a:t>
            </a:r>
          </a:p>
        </p:txBody>
      </p:sp>
      <p:sp>
        <p:nvSpPr>
          <p:cNvPr id="48131" name="TextBox 4"/>
          <p:cNvSpPr txBox="1">
            <a:spLocks noChangeArrowheads="1"/>
          </p:cNvSpPr>
          <p:nvPr/>
        </p:nvSpPr>
        <p:spPr bwMode="auto">
          <a:xfrm>
            <a:off x="1763713" y="4508500"/>
            <a:ext cx="5688012" cy="400050"/>
          </a:xfrm>
          <a:prstGeom prst="rect">
            <a:avLst/>
          </a:prstGeom>
          <a:noFill/>
          <a:ln w="9525">
            <a:noFill/>
            <a:miter lim="800000"/>
            <a:headEnd/>
            <a:tailEnd/>
          </a:ln>
        </p:spPr>
        <p:txBody>
          <a:bodyPr>
            <a:spAutoFit/>
          </a:bodyPr>
          <a:lstStyle/>
          <a:p>
            <a:pPr algn="ctr"/>
            <a:r>
              <a:rPr lang="en-GB" sz="2000">
                <a:solidFill>
                  <a:srgbClr val="FFFF00"/>
                </a:solidFill>
              </a:rPr>
              <a:t>Read the lowest number</a:t>
            </a:r>
          </a:p>
        </p:txBody>
      </p:sp>
      <p:pic>
        <p:nvPicPr>
          <p:cNvPr id="48132" name="Picture 2"/>
          <p:cNvPicPr>
            <a:picLocks noChangeAspect="1" noChangeArrowheads="1"/>
          </p:cNvPicPr>
          <p:nvPr/>
        </p:nvPicPr>
        <p:blipFill>
          <a:blip r:embed="rId2" cstate="print"/>
          <a:srcRect/>
          <a:stretch>
            <a:fillRect/>
          </a:stretch>
        </p:blipFill>
        <p:spPr bwMode="auto">
          <a:xfrm>
            <a:off x="3563938" y="1700213"/>
            <a:ext cx="2038350" cy="1943100"/>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80963"/>
            <a:ext cx="8229600" cy="684212"/>
          </a:xfrm>
        </p:spPr>
        <p:txBody>
          <a:bodyPr/>
          <a:lstStyle/>
          <a:p>
            <a:r>
              <a:rPr lang="en-GB" smtClean="0">
                <a:latin typeface="Arial" charset="0"/>
              </a:rPr>
              <a:t>Measuring distances on a map</a:t>
            </a:r>
          </a:p>
        </p:txBody>
      </p:sp>
      <p:sp>
        <p:nvSpPr>
          <p:cNvPr id="49155" name="TextBox 4"/>
          <p:cNvSpPr txBox="1">
            <a:spLocks noChangeArrowheads="1"/>
          </p:cNvSpPr>
          <p:nvPr/>
        </p:nvSpPr>
        <p:spPr bwMode="auto">
          <a:xfrm>
            <a:off x="323850" y="4868863"/>
            <a:ext cx="4392613" cy="400050"/>
          </a:xfrm>
          <a:prstGeom prst="rect">
            <a:avLst/>
          </a:prstGeom>
          <a:noFill/>
          <a:ln w="9525">
            <a:noFill/>
            <a:miter lim="800000"/>
            <a:headEnd/>
            <a:tailEnd/>
          </a:ln>
        </p:spPr>
        <p:txBody>
          <a:bodyPr>
            <a:spAutoFit/>
          </a:bodyPr>
          <a:lstStyle/>
          <a:p>
            <a:pPr algn="ctr"/>
            <a:r>
              <a:rPr lang="en-GB" sz="2000">
                <a:solidFill>
                  <a:srgbClr val="FFFF00"/>
                </a:solidFill>
              </a:rPr>
              <a:t>Mark the position of the 2 features</a:t>
            </a:r>
          </a:p>
        </p:txBody>
      </p:sp>
      <p:pic>
        <p:nvPicPr>
          <p:cNvPr id="49156" name="Picture 2"/>
          <p:cNvPicPr>
            <a:picLocks noChangeAspect="1" noChangeArrowheads="1"/>
          </p:cNvPicPr>
          <p:nvPr/>
        </p:nvPicPr>
        <p:blipFill>
          <a:blip r:embed="rId2" cstate="print"/>
          <a:srcRect/>
          <a:stretch>
            <a:fillRect/>
          </a:stretch>
        </p:blipFill>
        <p:spPr bwMode="auto">
          <a:xfrm>
            <a:off x="900113" y="836613"/>
            <a:ext cx="3228975" cy="3943350"/>
          </a:xfrm>
          <a:prstGeom prst="rect">
            <a:avLst/>
          </a:prstGeom>
          <a:noFill/>
          <a:ln w="15875">
            <a:noFill/>
            <a:miter lim="800000"/>
            <a:headEnd/>
            <a:tailEnd/>
          </a:ln>
        </p:spPr>
      </p:pic>
      <p:pic>
        <p:nvPicPr>
          <p:cNvPr id="49157" name="Picture 3"/>
          <p:cNvPicPr>
            <a:picLocks noChangeAspect="1" noChangeArrowheads="1"/>
          </p:cNvPicPr>
          <p:nvPr/>
        </p:nvPicPr>
        <p:blipFill>
          <a:blip r:embed="rId3" cstate="print"/>
          <a:srcRect/>
          <a:stretch>
            <a:fillRect/>
          </a:stretch>
        </p:blipFill>
        <p:spPr bwMode="auto">
          <a:xfrm>
            <a:off x="5219700" y="765175"/>
            <a:ext cx="3162300" cy="4305300"/>
          </a:xfrm>
          <a:prstGeom prst="rect">
            <a:avLst/>
          </a:prstGeom>
          <a:noFill/>
          <a:ln w="15875">
            <a:noFill/>
            <a:miter lim="800000"/>
            <a:headEnd/>
            <a:tailEnd/>
          </a:ln>
        </p:spPr>
      </p:pic>
      <p:sp>
        <p:nvSpPr>
          <p:cNvPr id="49158" name="TextBox 6"/>
          <p:cNvSpPr txBox="1">
            <a:spLocks noChangeArrowheads="1"/>
          </p:cNvSpPr>
          <p:nvPr/>
        </p:nvSpPr>
        <p:spPr bwMode="auto">
          <a:xfrm>
            <a:off x="4138613" y="5229225"/>
            <a:ext cx="5005387" cy="708025"/>
          </a:xfrm>
          <a:prstGeom prst="rect">
            <a:avLst/>
          </a:prstGeom>
          <a:noFill/>
          <a:ln w="9525">
            <a:noFill/>
            <a:miter lim="800000"/>
            <a:headEnd/>
            <a:tailEnd/>
          </a:ln>
        </p:spPr>
        <p:txBody>
          <a:bodyPr>
            <a:spAutoFit/>
          </a:bodyPr>
          <a:lstStyle/>
          <a:p>
            <a:pPr algn="ctr"/>
            <a:r>
              <a:rPr lang="en-GB" sz="2000">
                <a:solidFill>
                  <a:srgbClr val="FFFF00"/>
                </a:solidFill>
              </a:rPr>
              <a:t>Place the straight edge of the paper against the scale and read off the distance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80963"/>
            <a:ext cx="8229600" cy="684212"/>
          </a:xfrm>
        </p:spPr>
        <p:txBody>
          <a:bodyPr/>
          <a:lstStyle/>
          <a:p>
            <a:r>
              <a:rPr lang="en-GB" smtClean="0">
                <a:latin typeface="Arial" charset="0"/>
              </a:rPr>
              <a:t>How GPS works</a:t>
            </a:r>
          </a:p>
        </p:txBody>
      </p:sp>
      <p:pic>
        <p:nvPicPr>
          <p:cNvPr id="50179" name="Picture 2" descr="C:\Documents and Settings\ph\Desktop\ACO trg DVDs 3 May 10\DVD 2\Basic Nav\Basic Nav presentations\Basic Nav images\02-17 How a GPS Works.jpg"/>
          <p:cNvPicPr>
            <a:picLocks noGrp="1" noChangeAspect="1" noChangeArrowheads="1"/>
          </p:cNvPicPr>
          <p:nvPr>
            <p:ph idx="1"/>
          </p:nvPr>
        </p:nvPicPr>
        <p:blipFill>
          <a:blip r:embed="rId2" cstate="print"/>
          <a:srcRect/>
          <a:stretch>
            <a:fillRect/>
          </a:stretch>
        </p:blipFill>
        <p:spPr>
          <a:xfrm>
            <a:off x="971550" y="836613"/>
            <a:ext cx="7200900" cy="4849812"/>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The Compass</a:t>
            </a:r>
            <a:endParaRPr lang="en-US" b="1" smtClean="0">
              <a:solidFill>
                <a:schemeClr val="tx1"/>
              </a:solidFill>
              <a:latin typeface="Arial" charset="0"/>
            </a:endParaRPr>
          </a:p>
        </p:txBody>
      </p:sp>
      <p:sp>
        <p:nvSpPr>
          <p:cNvPr id="14339" name="Rectangle 1027"/>
          <p:cNvSpPr>
            <a:spLocks noGrp="1" noChangeArrowheads="1"/>
          </p:cNvSpPr>
          <p:nvPr>
            <p:ph type="body" sz="half" idx="1"/>
          </p:nvPr>
        </p:nvSpPr>
        <p:spPr>
          <a:xfrm>
            <a:off x="762000" y="1600200"/>
            <a:ext cx="7696200" cy="4114800"/>
          </a:xfrm>
        </p:spPr>
        <p:txBody>
          <a:bodyPr/>
          <a:lstStyle/>
          <a:p>
            <a:r>
              <a:rPr lang="en-US" sz="2000" smtClean="0">
                <a:latin typeface="Arial" charset="0"/>
              </a:rPr>
              <a:t>They were originally discovered by the Chinese 5000 years ago.</a:t>
            </a:r>
          </a:p>
          <a:p>
            <a:r>
              <a:rPr lang="en-US" sz="2000" smtClean="0">
                <a:latin typeface="Arial" charset="0"/>
              </a:rPr>
              <a:t>They are made in a variety of forms for use on land, above and below the sea and in the air.</a:t>
            </a:r>
          </a:p>
          <a:p>
            <a:r>
              <a:rPr lang="en-US" sz="2000" smtClean="0">
                <a:latin typeface="Arial" charset="0"/>
              </a:rPr>
              <a:t>Examples of activities in which they are used are:</a:t>
            </a:r>
          </a:p>
          <a:p>
            <a:pPr lvl="1"/>
            <a:endParaRPr lang="en-US" sz="2000" b="1" smtClean="0"/>
          </a:p>
          <a:p>
            <a:pPr lvl="1"/>
            <a:r>
              <a:rPr lang="en-US" sz="2000" b="1" smtClean="0"/>
              <a:t>Hill walking		- Mountaineering</a:t>
            </a:r>
          </a:p>
          <a:p>
            <a:pPr lvl="1"/>
            <a:r>
              <a:rPr lang="en-US" sz="2000" b="1" smtClean="0"/>
              <a:t>Cycling			- Surveying</a:t>
            </a:r>
          </a:p>
          <a:p>
            <a:pPr lvl="1"/>
            <a:r>
              <a:rPr lang="en-US" sz="2000" b="1" smtClean="0"/>
              <a:t>Driving			- Military</a:t>
            </a:r>
          </a:p>
          <a:p>
            <a:pPr lvl="1"/>
            <a:r>
              <a:rPr lang="en-US" sz="2000" b="1" smtClean="0"/>
              <a:t>Sailing			- Scuba Diving </a:t>
            </a:r>
          </a:p>
          <a:p>
            <a:pPr lvl="1"/>
            <a:r>
              <a:rPr lang="en-US" sz="2000" b="1" smtClean="0"/>
              <a:t>Flying			- Orienteering</a:t>
            </a:r>
            <a:endParaRPr lang="en-US" sz="20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80963"/>
            <a:ext cx="8229600" cy="684212"/>
          </a:xfrm>
        </p:spPr>
        <p:txBody>
          <a:bodyPr/>
          <a:lstStyle/>
          <a:p>
            <a:endParaRPr lang="en-GB" smtClean="0">
              <a:latin typeface="Arial" charset="0"/>
            </a:endParaRPr>
          </a:p>
        </p:txBody>
      </p:sp>
      <p:sp>
        <p:nvSpPr>
          <p:cNvPr id="51203" name="Content Placeholder 3"/>
          <p:cNvSpPr>
            <a:spLocks noGrp="1"/>
          </p:cNvSpPr>
          <p:nvPr>
            <p:ph idx="1"/>
          </p:nvPr>
        </p:nvSpPr>
        <p:spPr/>
        <p:txBody>
          <a:bodyPr/>
          <a:lstStyle/>
          <a:p>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Parts of the Compass</a:t>
            </a:r>
          </a:p>
        </p:txBody>
      </p:sp>
      <p:sp>
        <p:nvSpPr>
          <p:cNvPr id="15363" name="Rectangle 3"/>
          <p:cNvSpPr>
            <a:spLocks noGrp="1" noChangeArrowheads="1"/>
          </p:cNvSpPr>
          <p:nvPr>
            <p:ph type="body" sz="half" idx="1"/>
          </p:nvPr>
        </p:nvSpPr>
        <p:spPr>
          <a:xfrm>
            <a:off x="685800" y="1981200"/>
            <a:ext cx="3048000" cy="3352800"/>
          </a:xfrm>
        </p:spPr>
        <p:txBody>
          <a:bodyPr/>
          <a:lstStyle/>
          <a:p>
            <a:r>
              <a:rPr lang="en-US" sz="2000" smtClean="0">
                <a:latin typeface="Arial" charset="0"/>
              </a:rPr>
              <a:t>The compass can be broken down into various components.</a:t>
            </a:r>
          </a:p>
          <a:p>
            <a:endParaRPr lang="en-US" sz="2000" smtClean="0">
              <a:latin typeface="Arial" charset="0"/>
            </a:endParaRPr>
          </a:p>
          <a:p>
            <a:r>
              <a:rPr lang="en-US" sz="2000" smtClean="0">
                <a:latin typeface="Arial" charset="0"/>
              </a:rPr>
              <a:t>We will look at each component separately to define its use.</a:t>
            </a:r>
            <a:endParaRPr lang="en-US" smtClean="0">
              <a:latin typeface="Arial" charset="0"/>
            </a:endParaRPr>
          </a:p>
        </p:txBody>
      </p:sp>
      <p:pic>
        <p:nvPicPr>
          <p:cNvPr id="15364" name="Picture 10" descr="C:\DESIGN\POWER\compass2.jpg"/>
          <p:cNvPicPr>
            <a:picLocks noChangeAspect="1" noChangeArrowheads="1"/>
          </p:cNvPicPr>
          <p:nvPr/>
        </p:nvPicPr>
        <p:blipFill>
          <a:blip r:embed="rId2" cstate="print"/>
          <a:srcRect b="13165"/>
          <a:stretch>
            <a:fillRect/>
          </a:stretch>
        </p:blipFill>
        <p:spPr bwMode="auto">
          <a:xfrm>
            <a:off x="4067175" y="1341438"/>
            <a:ext cx="4559300" cy="3937000"/>
          </a:xfrm>
          <a:prstGeom prst="rect">
            <a:avLst/>
          </a:prstGeom>
          <a:noFill/>
          <a:ln w="9525">
            <a:noFill/>
            <a:miter lim="800000"/>
            <a:headEnd/>
            <a:tailEnd/>
          </a:ln>
        </p:spPr>
      </p:pic>
      <p:sp>
        <p:nvSpPr>
          <p:cNvPr id="15365" name="TextBox 10"/>
          <p:cNvSpPr txBox="1">
            <a:spLocks noChangeArrowheads="1"/>
          </p:cNvSpPr>
          <p:nvPr/>
        </p:nvSpPr>
        <p:spPr bwMode="auto">
          <a:xfrm>
            <a:off x="4716463" y="5013325"/>
            <a:ext cx="3168650" cy="276225"/>
          </a:xfrm>
          <a:prstGeom prst="rect">
            <a:avLst/>
          </a:prstGeom>
          <a:noFill/>
          <a:ln w="9525">
            <a:noFill/>
            <a:miter lim="800000"/>
            <a:headEnd/>
            <a:tailEnd/>
          </a:ln>
        </p:spPr>
        <p:txBody>
          <a:bodyPr>
            <a:spAutoFit/>
          </a:bodyPr>
          <a:lstStyle/>
          <a:p>
            <a:pPr algn="ctr"/>
            <a:r>
              <a:rPr lang="en-GB" sz="1200"/>
              <a:t>Silva Compass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C:\DESIGN\POWER\compass2.jpg"/>
          <p:cNvPicPr>
            <a:picLocks noChangeAspect="1" noChangeArrowheads="1"/>
          </p:cNvPicPr>
          <p:nvPr/>
        </p:nvPicPr>
        <p:blipFill>
          <a:blip r:embed="rId2" cstate="print"/>
          <a:srcRect/>
          <a:stretch>
            <a:fillRect/>
          </a:stretch>
        </p:blipFill>
        <p:spPr bwMode="auto">
          <a:xfrm>
            <a:off x="468313" y="1052513"/>
            <a:ext cx="4559300" cy="4533900"/>
          </a:xfrm>
          <a:prstGeom prst="rect">
            <a:avLst/>
          </a:prstGeom>
          <a:noFill/>
          <a:ln w="9525">
            <a:noFill/>
            <a:miter lim="800000"/>
            <a:headEnd/>
            <a:tailEnd/>
          </a:ln>
        </p:spPr>
      </p:pic>
      <p:sp>
        <p:nvSpPr>
          <p:cNvPr id="16387" name="Rectangle 2"/>
          <p:cNvSpPr>
            <a:spLocks noGrp="1" noChangeArrowheads="1"/>
          </p:cNvSpPr>
          <p:nvPr>
            <p:ph type="title"/>
          </p:nvPr>
        </p:nvSpPr>
        <p:spPr>
          <a:xfrm>
            <a:off x="755650" y="0"/>
            <a:ext cx="7772400" cy="1143000"/>
          </a:xfrm>
        </p:spPr>
        <p:txBody>
          <a:bodyPr/>
          <a:lstStyle/>
          <a:p>
            <a:r>
              <a:rPr lang="en-US" smtClean="0">
                <a:solidFill>
                  <a:schemeClr val="tx1"/>
                </a:solidFill>
                <a:latin typeface="Arial" charset="0"/>
              </a:rPr>
              <a:t>Base Plate &amp; Compass Housing</a:t>
            </a:r>
            <a:endParaRPr lang="en-US" b="1" smtClean="0">
              <a:solidFill>
                <a:schemeClr val="tx1"/>
              </a:solidFill>
              <a:latin typeface="Arial" charset="0"/>
            </a:endParaRPr>
          </a:p>
        </p:txBody>
      </p:sp>
      <p:sp>
        <p:nvSpPr>
          <p:cNvPr id="72708" name="Rectangle 4"/>
          <p:cNvSpPr>
            <a:spLocks noGrp="1" noChangeArrowheads="1"/>
          </p:cNvSpPr>
          <p:nvPr>
            <p:ph type="body" sz="half" idx="2"/>
          </p:nvPr>
        </p:nvSpPr>
        <p:spPr>
          <a:xfrm>
            <a:off x="5334000" y="1828800"/>
            <a:ext cx="3124200" cy="4114800"/>
          </a:xfrm>
        </p:spPr>
        <p:txBody>
          <a:bodyPr/>
          <a:lstStyle/>
          <a:p>
            <a:pPr>
              <a:defRPr/>
            </a:pPr>
            <a:r>
              <a:rPr lang="en-US" sz="2000" dirty="0" smtClean="0">
                <a:latin typeface="Arial" pitchFamily="34" charset="0"/>
              </a:rPr>
              <a:t>The Base Plate is the mounting for the housing and displays a variety of information e.g.. Scale ruler.</a:t>
            </a:r>
          </a:p>
          <a:p>
            <a:pPr>
              <a:defRPr/>
            </a:pPr>
            <a:endParaRPr lang="en-US" sz="2000" dirty="0" smtClean="0">
              <a:latin typeface="Arial" pitchFamily="34" charset="0"/>
            </a:endParaRPr>
          </a:p>
          <a:p>
            <a:pPr>
              <a:defRPr/>
            </a:pPr>
            <a:r>
              <a:rPr lang="en-US" sz="2000" dirty="0" smtClean="0">
                <a:latin typeface="Arial" pitchFamily="34" charset="0"/>
              </a:rPr>
              <a:t>The Compass Housing contains a magnetic bar, called the </a:t>
            </a:r>
            <a:r>
              <a:rPr lang="en-US" sz="2000" b="1" dirty="0" smtClean="0">
                <a:effectLst>
                  <a:outerShdw blurRad="38100" dist="38100" dir="2700000" algn="tl">
                    <a:srgbClr val="C0C0C0"/>
                  </a:outerShdw>
                </a:effectLst>
                <a:latin typeface="Arial" pitchFamily="34" charset="0"/>
              </a:rPr>
              <a:t>Needle </a:t>
            </a:r>
            <a:r>
              <a:rPr lang="en-US" sz="2000" dirty="0" smtClean="0">
                <a:latin typeface="Arial" pitchFamily="34" charset="0"/>
              </a:rPr>
              <a:t>and defines the points of the compass on a rotating bezel.</a:t>
            </a:r>
          </a:p>
        </p:txBody>
      </p:sp>
      <p:sp>
        <p:nvSpPr>
          <p:cNvPr id="16389" name="Text Box 14"/>
          <p:cNvSpPr txBox="1">
            <a:spLocks noChangeArrowheads="1"/>
          </p:cNvSpPr>
          <p:nvPr/>
        </p:nvSpPr>
        <p:spPr bwMode="auto">
          <a:xfrm>
            <a:off x="2700338" y="1268413"/>
            <a:ext cx="1600200" cy="274637"/>
          </a:xfrm>
          <a:prstGeom prst="rect">
            <a:avLst/>
          </a:prstGeom>
          <a:noFill/>
          <a:ln w="9525">
            <a:noFill/>
            <a:miter lim="800000"/>
            <a:headEnd/>
            <a:tailEnd/>
          </a:ln>
        </p:spPr>
        <p:txBody>
          <a:bodyPr>
            <a:spAutoFit/>
          </a:bodyPr>
          <a:lstStyle/>
          <a:p>
            <a:pPr>
              <a:spcBef>
                <a:spcPct val="50000"/>
              </a:spcBef>
            </a:pPr>
            <a:r>
              <a:rPr lang="en-US" sz="1200"/>
              <a:t>Compass Housing</a:t>
            </a:r>
          </a:p>
        </p:txBody>
      </p:sp>
      <p:sp>
        <p:nvSpPr>
          <p:cNvPr id="72717" name="Line 13"/>
          <p:cNvSpPr>
            <a:spLocks noChangeShapeType="1"/>
          </p:cNvSpPr>
          <p:nvPr/>
        </p:nvSpPr>
        <p:spPr bwMode="auto">
          <a:xfrm>
            <a:off x="3419475" y="1557338"/>
            <a:ext cx="0" cy="381000"/>
          </a:xfrm>
          <a:prstGeom prst="line">
            <a:avLst/>
          </a:prstGeom>
          <a:noFill/>
          <a:ln w="9525">
            <a:solidFill>
              <a:schemeClr val="tx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16391" name="Text Box 9"/>
          <p:cNvSpPr txBox="1">
            <a:spLocks noChangeArrowheads="1"/>
          </p:cNvSpPr>
          <p:nvPr/>
        </p:nvSpPr>
        <p:spPr bwMode="auto">
          <a:xfrm>
            <a:off x="1331913" y="3860800"/>
            <a:ext cx="1143000" cy="274638"/>
          </a:xfrm>
          <a:prstGeom prst="rect">
            <a:avLst/>
          </a:prstGeom>
          <a:noFill/>
          <a:ln w="9525">
            <a:noFill/>
            <a:miter lim="800000"/>
            <a:headEnd/>
            <a:tailEnd/>
          </a:ln>
        </p:spPr>
        <p:txBody>
          <a:bodyPr>
            <a:spAutoFit/>
          </a:bodyPr>
          <a:lstStyle/>
          <a:p>
            <a:pPr>
              <a:spcBef>
                <a:spcPct val="50000"/>
              </a:spcBef>
            </a:pPr>
            <a:r>
              <a:rPr lang="en-US" sz="1200"/>
              <a:t>Base Plate</a:t>
            </a:r>
          </a:p>
        </p:txBody>
      </p:sp>
      <p:sp>
        <p:nvSpPr>
          <p:cNvPr id="72714" name="Line 10"/>
          <p:cNvSpPr>
            <a:spLocks noChangeShapeType="1"/>
          </p:cNvSpPr>
          <p:nvPr/>
        </p:nvSpPr>
        <p:spPr bwMode="auto">
          <a:xfrm flipV="1">
            <a:off x="1979613" y="3284538"/>
            <a:ext cx="1066800" cy="609600"/>
          </a:xfrm>
          <a:prstGeom prst="line">
            <a:avLst/>
          </a:prstGeom>
          <a:noFill/>
          <a:ln w="9525">
            <a:solidFill>
              <a:schemeClr val="tx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16393" name="TextBox 11"/>
          <p:cNvSpPr txBox="1">
            <a:spLocks noChangeArrowheads="1"/>
          </p:cNvSpPr>
          <p:nvPr/>
        </p:nvSpPr>
        <p:spPr bwMode="auto">
          <a:xfrm>
            <a:off x="971550" y="5084763"/>
            <a:ext cx="3384550" cy="307975"/>
          </a:xfrm>
          <a:prstGeom prst="rect">
            <a:avLst/>
          </a:prstGeom>
          <a:noFill/>
          <a:ln w="9525">
            <a:noFill/>
            <a:miter lim="800000"/>
            <a:headEnd/>
            <a:tailEnd/>
          </a:ln>
        </p:spPr>
        <p:txBody>
          <a:bodyPr>
            <a:spAutoFit/>
          </a:bodyPr>
          <a:lstStyle/>
          <a:p>
            <a:pPr algn="ctr"/>
            <a:r>
              <a:rPr lang="en-GB" sz="1400">
                <a:solidFill>
                  <a:schemeClr val="bg1"/>
                </a:solidFill>
              </a:rPr>
              <a:t>Silva Compass</a:t>
            </a:r>
          </a:p>
        </p:txBody>
      </p:sp>
      <p:sp>
        <p:nvSpPr>
          <p:cNvPr id="16394" name="TextBox 15"/>
          <p:cNvSpPr txBox="1">
            <a:spLocks noChangeArrowheads="1"/>
          </p:cNvSpPr>
          <p:nvPr/>
        </p:nvSpPr>
        <p:spPr bwMode="auto">
          <a:xfrm>
            <a:off x="1258888" y="5013325"/>
            <a:ext cx="2881312" cy="307975"/>
          </a:xfrm>
          <a:prstGeom prst="rect">
            <a:avLst/>
          </a:prstGeom>
          <a:noFill/>
          <a:ln w="9525">
            <a:noFill/>
            <a:miter lim="800000"/>
            <a:headEnd/>
            <a:tailEnd/>
          </a:ln>
        </p:spPr>
        <p:txBody>
          <a:bodyPr>
            <a:spAutoFit/>
          </a:bodyPr>
          <a:lstStyle/>
          <a:p>
            <a:pPr algn="ctr"/>
            <a:r>
              <a:rPr lang="en-GB" sz="1400"/>
              <a:t>Silva Compass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5" descr="C:\DESIGN\POWER\compass2.jpg"/>
          <p:cNvPicPr>
            <a:picLocks noChangeAspect="1" noChangeArrowheads="1"/>
          </p:cNvPicPr>
          <p:nvPr/>
        </p:nvPicPr>
        <p:blipFill>
          <a:blip r:embed="rId2" cstate="print"/>
          <a:srcRect/>
          <a:stretch>
            <a:fillRect/>
          </a:stretch>
        </p:blipFill>
        <p:spPr bwMode="auto">
          <a:xfrm>
            <a:off x="498475" y="1924050"/>
            <a:ext cx="4559300" cy="4533900"/>
          </a:xfrm>
          <a:prstGeom prst="rect">
            <a:avLst/>
          </a:prstGeom>
          <a:noFill/>
          <a:ln w="9525">
            <a:noFill/>
            <a:miter lim="800000"/>
            <a:headEnd/>
            <a:tailEnd/>
          </a:ln>
        </p:spPr>
      </p:pic>
      <p:sp>
        <p:nvSpPr>
          <p:cNvPr id="17411"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The Compass Needle</a:t>
            </a:r>
            <a:endParaRPr lang="en-US" b="1" smtClean="0">
              <a:solidFill>
                <a:schemeClr val="tx1"/>
              </a:solidFill>
              <a:latin typeface="Arial" charset="0"/>
            </a:endParaRPr>
          </a:p>
        </p:txBody>
      </p:sp>
      <p:sp>
        <p:nvSpPr>
          <p:cNvPr id="73732" name="Rectangle 4"/>
          <p:cNvSpPr>
            <a:spLocks noGrp="1" noChangeArrowheads="1"/>
          </p:cNvSpPr>
          <p:nvPr>
            <p:ph type="body" sz="half" idx="2"/>
          </p:nvPr>
        </p:nvSpPr>
        <p:spPr>
          <a:xfrm>
            <a:off x="5187950" y="1878013"/>
            <a:ext cx="3270250" cy="3660775"/>
          </a:xfrm>
        </p:spPr>
        <p:txBody>
          <a:bodyPr/>
          <a:lstStyle/>
          <a:p>
            <a:pPr>
              <a:defRPr/>
            </a:pPr>
            <a:r>
              <a:rPr lang="en-US" sz="2000" dirty="0" smtClean="0">
                <a:latin typeface="Arial" pitchFamily="34" charset="0"/>
              </a:rPr>
              <a:t>The needle is suspended in liquid which enables it to move freely, always settling with the red end pointing </a:t>
            </a:r>
            <a:r>
              <a:rPr lang="en-US" sz="2000" b="1" dirty="0" smtClean="0">
                <a:effectLst>
                  <a:outerShdw blurRad="38100" dist="38100" dir="2700000" algn="tl">
                    <a:srgbClr val="C0C0C0"/>
                  </a:outerShdw>
                </a:effectLst>
                <a:latin typeface="Arial" pitchFamily="34" charset="0"/>
              </a:rPr>
              <a:t>North</a:t>
            </a:r>
            <a:r>
              <a:rPr lang="en-US" sz="2000" dirty="0" smtClean="0">
                <a:latin typeface="Arial" pitchFamily="34" charset="0"/>
              </a:rPr>
              <a:t>.</a:t>
            </a:r>
          </a:p>
          <a:p>
            <a:pPr>
              <a:defRPr/>
            </a:pPr>
            <a:endParaRPr lang="en-US" sz="2000" dirty="0" smtClean="0">
              <a:latin typeface="Arial" pitchFamily="34" charset="0"/>
            </a:endParaRPr>
          </a:p>
          <a:p>
            <a:pPr>
              <a:defRPr/>
            </a:pPr>
            <a:r>
              <a:rPr lang="en-US" sz="2000" dirty="0" smtClean="0">
                <a:latin typeface="Arial" pitchFamily="34" charset="0"/>
              </a:rPr>
              <a:t>Some needles are Luminous to help navigation in the dark.</a:t>
            </a:r>
            <a:endParaRPr lang="en-US" dirty="0" smtClean="0">
              <a:latin typeface="Arial" pitchFamily="34" charset="0"/>
            </a:endParaRPr>
          </a:p>
        </p:txBody>
      </p:sp>
      <p:sp>
        <p:nvSpPr>
          <p:cNvPr id="17413" name="Text Box 5"/>
          <p:cNvSpPr txBox="1">
            <a:spLocks noChangeArrowheads="1"/>
          </p:cNvSpPr>
          <p:nvPr/>
        </p:nvSpPr>
        <p:spPr bwMode="auto">
          <a:xfrm>
            <a:off x="1619250" y="5876925"/>
            <a:ext cx="2362200" cy="307975"/>
          </a:xfrm>
          <a:prstGeom prst="rect">
            <a:avLst/>
          </a:prstGeom>
          <a:noFill/>
          <a:ln w="9525">
            <a:noFill/>
            <a:miter lim="800000"/>
            <a:headEnd/>
            <a:tailEnd/>
          </a:ln>
        </p:spPr>
        <p:txBody>
          <a:bodyPr>
            <a:spAutoFit/>
          </a:bodyPr>
          <a:lstStyle/>
          <a:p>
            <a:pPr algn="ctr">
              <a:spcBef>
                <a:spcPct val="50000"/>
              </a:spcBef>
            </a:pPr>
            <a:r>
              <a:rPr lang="en-US" sz="1400"/>
              <a:t>Silva Compass</a:t>
            </a:r>
          </a:p>
        </p:txBody>
      </p:sp>
      <p:sp>
        <p:nvSpPr>
          <p:cNvPr id="17414" name="Text Box 10"/>
          <p:cNvSpPr txBox="1">
            <a:spLocks noChangeArrowheads="1"/>
          </p:cNvSpPr>
          <p:nvPr/>
        </p:nvSpPr>
        <p:spPr bwMode="auto">
          <a:xfrm>
            <a:off x="3806825" y="1955800"/>
            <a:ext cx="762000" cy="274638"/>
          </a:xfrm>
          <a:prstGeom prst="rect">
            <a:avLst/>
          </a:prstGeom>
          <a:noFill/>
          <a:ln w="9525">
            <a:noFill/>
            <a:miter lim="800000"/>
            <a:headEnd/>
            <a:tailEnd/>
          </a:ln>
        </p:spPr>
        <p:txBody>
          <a:bodyPr>
            <a:spAutoFit/>
          </a:bodyPr>
          <a:lstStyle/>
          <a:p>
            <a:pPr>
              <a:spcBef>
                <a:spcPct val="50000"/>
              </a:spcBef>
            </a:pPr>
            <a:r>
              <a:rPr lang="en-US" sz="1200"/>
              <a:t>Needle</a:t>
            </a:r>
          </a:p>
        </p:txBody>
      </p:sp>
      <p:sp>
        <p:nvSpPr>
          <p:cNvPr id="73740" name="Line 12"/>
          <p:cNvSpPr>
            <a:spLocks noChangeShapeType="1"/>
          </p:cNvSpPr>
          <p:nvPr/>
        </p:nvSpPr>
        <p:spPr bwMode="auto">
          <a:xfrm flipH="1">
            <a:off x="2741613" y="2243138"/>
            <a:ext cx="1238250" cy="714375"/>
          </a:xfrm>
          <a:prstGeom prst="line">
            <a:avLst/>
          </a:prstGeom>
          <a:noFill/>
          <a:ln w="9525">
            <a:solidFill>
              <a:schemeClr val="bg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6" descr="C:\DESIGN\POWER\compass2.jpg"/>
          <p:cNvPicPr>
            <a:picLocks noChangeAspect="1" noChangeArrowheads="1"/>
          </p:cNvPicPr>
          <p:nvPr/>
        </p:nvPicPr>
        <p:blipFill>
          <a:blip r:embed="rId2" cstate="print"/>
          <a:srcRect/>
          <a:stretch>
            <a:fillRect/>
          </a:stretch>
        </p:blipFill>
        <p:spPr bwMode="auto">
          <a:xfrm>
            <a:off x="698500" y="2046288"/>
            <a:ext cx="4559300" cy="4533900"/>
          </a:xfrm>
          <a:prstGeom prst="rect">
            <a:avLst/>
          </a:prstGeom>
          <a:noFill/>
          <a:ln w="9525">
            <a:noFill/>
            <a:miter lim="800000"/>
            <a:headEnd/>
            <a:tailEnd/>
          </a:ln>
        </p:spPr>
      </p:pic>
      <p:sp>
        <p:nvSpPr>
          <p:cNvPr id="18435" name="Rectangle 2"/>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Direction of Travel Arrow</a:t>
            </a:r>
            <a:endParaRPr lang="en-US" b="1" smtClean="0">
              <a:solidFill>
                <a:schemeClr val="tx1"/>
              </a:solidFill>
              <a:latin typeface="Arial" charset="0"/>
            </a:endParaRPr>
          </a:p>
        </p:txBody>
      </p:sp>
      <p:sp>
        <p:nvSpPr>
          <p:cNvPr id="74756" name="Rectangle 4"/>
          <p:cNvSpPr>
            <a:spLocks noGrp="1" noChangeArrowheads="1"/>
          </p:cNvSpPr>
          <p:nvPr>
            <p:ph type="body" sz="half" idx="2"/>
          </p:nvPr>
        </p:nvSpPr>
        <p:spPr>
          <a:xfrm>
            <a:off x="5346700" y="2020888"/>
            <a:ext cx="3111500" cy="4114800"/>
          </a:xfrm>
        </p:spPr>
        <p:txBody>
          <a:bodyPr/>
          <a:lstStyle/>
          <a:p>
            <a:pPr>
              <a:defRPr/>
            </a:pPr>
            <a:r>
              <a:rPr lang="en-US" sz="2000" dirty="0" smtClean="0">
                <a:latin typeface="Arial" pitchFamily="34" charset="0"/>
              </a:rPr>
              <a:t>The </a:t>
            </a:r>
            <a:r>
              <a:rPr lang="en-US" sz="2000" b="1" dirty="0" smtClean="0">
                <a:effectLst>
                  <a:outerShdw blurRad="38100" dist="38100" dir="2700000" algn="tl">
                    <a:srgbClr val="C0C0C0"/>
                  </a:outerShdw>
                </a:effectLst>
                <a:latin typeface="Arial" pitchFamily="34" charset="0"/>
              </a:rPr>
              <a:t>Direction of Travel Arrow</a:t>
            </a:r>
            <a:r>
              <a:rPr lang="en-US" sz="2000" dirty="0" smtClean="0">
                <a:latin typeface="Arial" pitchFamily="34" charset="0"/>
              </a:rPr>
              <a:t> indicates the direction along which you wish to travel or take a bearing.</a:t>
            </a:r>
          </a:p>
          <a:p>
            <a:pPr>
              <a:defRPr/>
            </a:pPr>
            <a:r>
              <a:rPr lang="en-US" sz="2000" dirty="0" smtClean="0">
                <a:latin typeface="Arial" pitchFamily="34" charset="0"/>
              </a:rPr>
              <a:t>The arrow is fixed within the base plate.</a:t>
            </a:r>
          </a:p>
          <a:p>
            <a:pPr>
              <a:defRPr/>
            </a:pPr>
            <a:r>
              <a:rPr lang="en-US" sz="2000" dirty="0" smtClean="0">
                <a:latin typeface="Arial" pitchFamily="34" charset="0"/>
              </a:rPr>
              <a:t>The sides of the base plate run parallel to the arrow. </a:t>
            </a:r>
          </a:p>
        </p:txBody>
      </p:sp>
      <p:sp>
        <p:nvSpPr>
          <p:cNvPr id="18437" name="Text Box 5"/>
          <p:cNvSpPr txBox="1">
            <a:spLocks noChangeArrowheads="1"/>
          </p:cNvSpPr>
          <p:nvPr/>
        </p:nvSpPr>
        <p:spPr bwMode="auto">
          <a:xfrm>
            <a:off x="1763713" y="6021388"/>
            <a:ext cx="2362200" cy="307975"/>
          </a:xfrm>
          <a:prstGeom prst="rect">
            <a:avLst/>
          </a:prstGeom>
          <a:noFill/>
          <a:ln w="9525">
            <a:noFill/>
            <a:miter lim="800000"/>
            <a:headEnd/>
            <a:tailEnd/>
          </a:ln>
        </p:spPr>
        <p:txBody>
          <a:bodyPr>
            <a:spAutoFit/>
          </a:bodyPr>
          <a:lstStyle/>
          <a:p>
            <a:pPr algn="ctr">
              <a:spcBef>
                <a:spcPct val="50000"/>
              </a:spcBef>
            </a:pPr>
            <a:r>
              <a:rPr lang="en-US" sz="1400"/>
              <a:t>Silva Compass</a:t>
            </a:r>
          </a:p>
        </p:txBody>
      </p:sp>
      <p:sp>
        <p:nvSpPr>
          <p:cNvPr id="18438" name="Text Box 8"/>
          <p:cNvSpPr txBox="1">
            <a:spLocks noChangeArrowheads="1"/>
          </p:cNvSpPr>
          <p:nvPr/>
        </p:nvSpPr>
        <p:spPr bwMode="auto">
          <a:xfrm>
            <a:off x="731838" y="4827588"/>
            <a:ext cx="1828800" cy="457200"/>
          </a:xfrm>
          <a:prstGeom prst="rect">
            <a:avLst/>
          </a:prstGeom>
          <a:noFill/>
          <a:ln w="9525">
            <a:noFill/>
            <a:miter lim="800000"/>
            <a:headEnd/>
            <a:tailEnd/>
          </a:ln>
        </p:spPr>
        <p:txBody>
          <a:bodyPr>
            <a:spAutoFit/>
          </a:bodyPr>
          <a:lstStyle/>
          <a:p>
            <a:pPr>
              <a:spcBef>
                <a:spcPct val="50000"/>
              </a:spcBef>
            </a:pPr>
            <a:r>
              <a:rPr lang="en-US" sz="1200"/>
              <a:t>Direction of Travel Arrow</a:t>
            </a:r>
          </a:p>
        </p:txBody>
      </p:sp>
      <p:sp>
        <p:nvSpPr>
          <p:cNvPr id="74765" name="Line 13"/>
          <p:cNvSpPr>
            <a:spLocks noChangeShapeType="1"/>
          </p:cNvSpPr>
          <p:nvPr/>
        </p:nvSpPr>
        <p:spPr bwMode="auto">
          <a:xfrm flipV="1">
            <a:off x="2338388" y="4084638"/>
            <a:ext cx="1409700" cy="1079500"/>
          </a:xfrm>
          <a:prstGeom prst="line">
            <a:avLst/>
          </a:prstGeom>
          <a:noFill/>
          <a:ln w="9525">
            <a:solidFill>
              <a:schemeClr val="tx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036" descr="C:\DESIGN\POWER\compass2.jpg"/>
          <p:cNvPicPr>
            <a:picLocks noChangeAspect="1" noChangeArrowheads="1"/>
          </p:cNvPicPr>
          <p:nvPr/>
        </p:nvPicPr>
        <p:blipFill>
          <a:blip r:embed="rId2" cstate="print"/>
          <a:srcRect/>
          <a:stretch>
            <a:fillRect/>
          </a:stretch>
        </p:blipFill>
        <p:spPr bwMode="auto">
          <a:xfrm>
            <a:off x="795338" y="1806575"/>
            <a:ext cx="4559300" cy="4533900"/>
          </a:xfrm>
          <a:prstGeom prst="rect">
            <a:avLst/>
          </a:prstGeom>
          <a:noFill/>
          <a:ln w="9525">
            <a:noFill/>
            <a:miter lim="800000"/>
            <a:headEnd/>
            <a:tailEnd/>
          </a:ln>
        </p:spPr>
      </p:pic>
      <p:sp>
        <p:nvSpPr>
          <p:cNvPr id="19459" name="Rectangle 1026"/>
          <p:cNvSpPr>
            <a:spLocks noGrp="1" noChangeArrowheads="1"/>
          </p:cNvSpPr>
          <p:nvPr>
            <p:ph type="title"/>
          </p:nvPr>
        </p:nvSpPr>
        <p:spPr>
          <a:xfrm>
            <a:off x="684213" y="0"/>
            <a:ext cx="7772400" cy="1143000"/>
          </a:xfrm>
        </p:spPr>
        <p:txBody>
          <a:bodyPr/>
          <a:lstStyle/>
          <a:p>
            <a:r>
              <a:rPr lang="en-US" smtClean="0">
                <a:solidFill>
                  <a:schemeClr val="tx1"/>
                </a:solidFill>
                <a:latin typeface="Arial" charset="0"/>
              </a:rPr>
              <a:t>The Index Line</a:t>
            </a:r>
            <a:endParaRPr lang="en-US" b="1" smtClean="0">
              <a:solidFill>
                <a:schemeClr val="tx1"/>
              </a:solidFill>
              <a:latin typeface="Arial" charset="0"/>
            </a:endParaRPr>
          </a:p>
        </p:txBody>
      </p:sp>
      <p:sp>
        <p:nvSpPr>
          <p:cNvPr id="19460" name="Rectangle 1027"/>
          <p:cNvSpPr>
            <a:spLocks noGrp="1" noChangeArrowheads="1"/>
          </p:cNvSpPr>
          <p:nvPr>
            <p:ph type="body" sz="half" idx="2"/>
          </p:nvPr>
        </p:nvSpPr>
        <p:spPr>
          <a:xfrm>
            <a:off x="5410200" y="1803400"/>
            <a:ext cx="3068638" cy="3722688"/>
          </a:xfrm>
        </p:spPr>
        <p:txBody>
          <a:bodyPr/>
          <a:lstStyle/>
          <a:p>
            <a:r>
              <a:rPr lang="en-US" sz="2000" smtClean="0">
                <a:latin typeface="Arial" charset="0"/>
              </a:rPr>
              <a:t>The Index Line is a fixed line within the Compass Housing and is in line with the direction of travel arrow.</a:t>
            </a:r>
          </a:p>
          <a:p>
            <a:r>
              <a:rPr lang="en-US" sz="2000" smtClean="0">
                <a:latin typeface="Arial" charset="0"/>
              </a:rPr>
              <a:t>The Index Line marks the bearing you set by rotating the bezel. </a:t>
            </a:r>
          </a:p>
        </p:txBody>
      </p:sp>
      <p:sp>
        <p:nvSpPr>
          <p:cNvPr id="19461" name="Text Box 1028"/>
          <p:cNvSpPr txBox="1">
            <a:spLocks noChangeArrowheads="1"/>
          </p:cNvSpPr>
          <p:nvPr/>
        </p:nvSpPr>
        <p:spPr bwMode="auto">
          <a:xfrm>
            <a:off x="1835150" y="5805488"/>
            <a:ext cx="2362200" cy="307975"/>
          </a:xfrm>
          <a:prstGeom prst="rect">
            <a:avLst/>
          </a:prstGeom>
          <a:noFill/>
          <a:ln w="9525">
            <a:noFill/>
            <a:miter lim="800000"/>
            <a:headEnd/>
            <a:tailEnd/>
          </a:ln>
        </p:spPr>
        <p:txBody>
          <a:bodyPr>
            <a:spAutoFit/>
          </a:bodyPr>
          <a:lstStyle/>
          <a:p>
            <a:pPr algn="ctr">
              <a:spcBef>
                <a:spcPct val="50000"/>
              </a:spcBef>
            </a:pPr>
            <a:r>
              <a:rPr lang="en-US" sz="1400"/>
              <a:t>Silva Compass</a:t>
            </a:r>
          </a:p>
        </p:txBody>
      </p:sp>
      <p:sp>
        <p:nvSpPr>
          <p:cNvPr id="19462" name="Text Box 1031"/>
          <p:cNvSpPr txBox="1">
            <a:spLocks noChangeArrowheads="1"/>
          </p:cNvSpPr>
          <p:nvPr/>
        </p:nvSpPr>
        <p:spPr bwMode="auto">
          <a:xfrm>
            <a:off x="3960813" y="1962150"/>
            <a:ext cx="990600" cy="274638"/>
          </a:xfrm>
          <a:prstGeom prst="rect">
            <a:avLst/>
          </a:prstGeom>
          <a:noFill/>
          <a:ln w="9525">
            <a:noFill/>
            <a:miter lim="800000"/>
            <a:headEnd/>
            <a:tailEnd/>
          </a:ln>
        </p:spPr>
        <p:txBody>
          <a:bodyPr>
            <a:spAutoFit/>
          </a:bodyPr>
          <a:lstStyle/>
          <a:p>
            <a:pPr>
              <a:spcBef>
                <a:spcPct val="50000"/>
              </a:spcBef>
            </a:pPr>
            <a:r>
              <a:rPr lang="en-US" sz="1200"/>
              <a:t>Index Line</a:t>
            </a:r>
          </a:p>
        </p:txBody>
      </p:sp>
      <p:sp>
        <p:nvSpPr>
          <p:cNvPr id="117766" name="Line 1030"/>
          <p:cNvSpPr>
            <a:spLocks noChangeShapeType="1"/>
          </p:cNvSpPr>
          <p:nvPr/>
        </p:nvSpPr>
        <p:spPr bwMode="auto">
          <a:xfrm flipH="1">
            <a:off x="3581400" y="2278063"/>
            <a:ext cx="766763" cy="1311275"/>
          </a:xfrm>
          <a:prstGeom prst="line">
            <a:avLst/>
          </a:prstGeom>
          <a:noFill/>
          <a:ln w="9525">
            <a:solidFill>
              <a:schemeClr val="bg1"/>
            </a:solidFill>
            <a:round/>
            <a:headEnd/>
            <a:tailEnd type="triangle" w="med" len="med"/>
          </a:ln>
          <a:effectLst/>
        </p:spPr>
        <p:txBody>
          <a:bodyPr wrap="none" anchor="ctr"/>
          <a:lstStyle/>
          <a:p>
            <a:pPr>
              <a:defRPr/>
            </a:pPr>
            <a:endParaRPr lang="en-GB"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Char char="•"/>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Char char="•"/>
          <a:tabLst/>
          <a:defRPr kumimoji="0" lang="en-GB"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_CloudTDS">
  <a:themeElements>
    <a:clrScheme name="PowerPoint_CloudT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_CloudT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owerPoint_CloudT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CloudT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CloudT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CloudT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CloudT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CloudT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CloudT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VW">
  <a:themeElements>
    <a:clrScheme name="1_TV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V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TV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V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V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V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V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V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V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V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V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V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V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V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DS Background Black Text">
  <a:themeElements>
    <a:clrScheme name="TDS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DS_Blue">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Univers 55" pitchFamily="34" charset="0"/>
            <a:cs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Univers 55" pitchFamily="34" charset="0"/>
            <a:cs typeface="Arial" charset="0"/>
          </a:defRPr>
        </a:defPPr>
      </a:lstStyle>
    </a:lnDef>
  </a:objectDefaults>
  <a:extraClrSchemeLst>
    <a:extraClrScheme>
      <a:clrScheme name="TDS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DS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DS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DS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DS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DS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DS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DS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DS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DS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DS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DS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fontScheme name="1_Default Design">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61A1B873E5004B94AE46E79AE3D8AC" ma:contentTypeVersion="2" ma:contentTypeDescription="Create a new document." ma:contentTypeScope="" ma:versionID="3cfe4ee8a722ff74ad78c1a952a6e9e8">
  <xsd:schema xmlns:xsd="http://www.w3.org/2001/XMLSchema" xmlns:p="http://schemas.microsoft.com/office/2006/metadata/properties" targetNamespace="http://schemas.microsoft.com/office/2006/metadata/properties" ma:root="true" ma:fieldsID="798677ef9a9e498f074dd1fb301398f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DE7E7B-6CF0-428C-A9AD-4C3A72E9B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7B59F4-7E07-48D6-A540-E38BBC43E939}">
  <ds:schemaRefs>
    <ds:schemaRef ds:uri="http://schemas.microsoft.com/sharepoint/v3/contenttype/forms"/>
  </ds:schemaRefs>
</ds:datastoreItem>
</file>

<file path=customXml/itemProps3.xml><?xml version="1.0" encoding="utf-8"?>
<ds:datastoreItem xmlns:ds="http://schemas.openxmlformats.org/officeDocument/2006/customXml" ds:itemID="{BCC42E70-A821-4C14-BA82-636D9E93ED0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TDSU</Template>
  <TotalTime>1513</TotalTime>
  <Words>1310</Words>
  <Application>Microsoft Office PowerPoint</Application>
  <PresentationFormat>On-screen Show (4:3)</PresentationFormat>
  <Paragraphs>179</Paragraphs>
  <Slides>40</Slides>
  <Notes>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1" baseType="lpstr">
      <vt:lpstr>Arial</vt:lpstr>
      <vt:lpstr>Calibri</vt:lpstr>
      <vt:lpstr>Univers 55</vt:lpstr>
      <vt:lpstr>Times New Roman</vt:lpstr>
      <vt:lpstr>Comic Sans MS</vt:lpstr>
      <vt:lpstr>1_Default Design</vt:lpstr>
      <vt:lpstr>PowerPoint_CloudTDS</vt:lpstr>
      <vt:lpstr>1_TVW</vt:lpstr>
      <vt:lpstr>TDS Background Black Text</vt:lpstr>
      <vt:lpstr>2_Default Design</vt:lpstr>
      <vt:lpstr>Adobe Photoshop Image</vt:lpstr>
      <vt:lpstr>Uncontrolled copy not subject to amendment</vt:lpstr>
      <vt:lpstr>Basic Navigation Using Map and Compass</vt:lpstr>
      <vt:lpstr>The Compass</vt:lpstr>
      <vt:lpstr>The Compass</vt:lpstr>
      <vt:lpstr>Parts of the Compass</vt:lpstr>
      <vt:lpstr>Base Plate &amp; Compass Housing</vt:lpstr>
      <vt:lpstr>The Compass Needle</vt:lpstr>
      <vt:lpstr>Direction of Travel Arrow</vt:lpstr>
      <vt:lpstr>The Index Line</vt:lpstr>
      <vt:lpstr>Orienting Lines</vt:lpstr>
      <vt:lpstr>Compass Scale</vt:lpstr>
      <vt:lpstr>Baseplate Compass</vt:lpstr>
      <vt:lpstr>Cardinal Points (Compass Points)</vt:lpstr>
      <vt:lpstr>Bearings are taken in degreesº- The cardinal points are divided up into 360º &amp; measured clockwise</vt:lpstr>
      <vt:lpstr>Magnetic Variation</vt:lpstr>
      <vt:lpstr>Map &amp; Compass Work</vt:lpstr>
      <vt:lpstr>Map &amp; Compass Work</vt:lpstr>
      <vt:lpstr>Points to Note</vt:lpstr>
      <vt:lpstr>Setting a compass heading</vt:lpstr>
      <vt:lpstr>Map to Ground</vt:lpstr>
      <vt:lpstr>Map to Ground</vt:lpstr>
      <vt:lpstr>Map to Ground</vt:lpstr>
      <vt:lpstr>Orientating</vt:lpstr>
      <vt:lpstr>Following the Compass Bearing</vt:lpstr>
      <vt:lpstr>Map to Ground</vt:lpstr>
      <vt:lpstr>Ground to Map</vt:lpstr>
      <vt:lpstr>Ground to Map</vt:lpstr>
      <vt:lpstr>Ground to Map</vt:lpstr>
      <vt:lpstr>Ground to Map</vt:lpstr>
      <vt:lpstr>Ground to Map</vt:lpstr>
      <vt:lpstr>Ground to Map</vt:lpstr>
      <vt:lpstr>Resection</vt:lpstr>
      <vt:lpstr>Setting the map with a compass</vt:lpstr>
      <vt:lpstr>Quick Orientation</vt:lpstr>
      <vt:lpstr>Compass and map</vt:lpstr>
      <vt:lpstr>Back bearing</vt:lpstr>
      <vt:lpstr>Scales and Roamer</vt:lpstr>
      <vt:lpstr>Measuring distances on a map</vt:lpstr>
      <vt:lpstr>How GPS works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Nav LO3</dc:title>
  <dc:creator>CTO</dc:creator>
  <cp:lastModifiedBy>Andy &amp; Wendy</cp:lastModifiedBy>
  <cp:revision>235</cp:revision>
  <dcterms:created xsi:type="dcterms:W3CDTF">2008-10-04T08:46:56Z</dcterms:created>
  <dcterms:modified xsi:type="dcterms:W3CDTF">2012-10-30T18:51:56Z</dcterms:modified>
</cp:coreProperties>
</file>